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3"/>
  </p:notesMasterIdLst>
  <p:sldIdLst>
    <p:sldId id="256" r:id="rId2"/>
    <p:sldId id="296" r:id="rId3"/>
    <p:sldId id="297" r:id="rId4"/>
    <p:sldId id="259" r:id="rId5"/>
    <p:sldId id="261" r:id="rId6"/>
    <p:sldId id="260" r:id="rId7"/>
    <p:sldId id="298" r:id="rId8"/>
    <p:sldId id="299" r:id="rId9"/>
    <p:sldId id="307" r:id="rId10"/>
    <p:sldId id="300" r:id="rId11"/>
    <p:sldId id="257" r:id="rId12"/>
    <p:sldId id="258" r:id="rId13"/>
    <p:sldId id="262" r:id="rId14"/>
    <p:sldId id="305" r:id="rId15"/>
    <p:sldId id="301" r:id="rId16"/>
    <p:sldId id="263" r:id="rId17"/>
    <p:sldId id="264" r:id="rId18"/>
    <p:sldId id="265" r:id="rId19"/>
    <p:sldId id="266" r:id="rId20"/>
    <p:sldId id="267" r:id="rId21"/>
    <p:sldId id="291" r:id="rId22"/>
    <p:sldId id="292" r:id="rId23"/>
    <p:sldId id="268" r:id="rId24"/>
    <p:sldId id="269" r:id="rId25"/>
    <p:sldId id="289" r:id="rId26"/>
    <p:sldId id="271" r:id="rId27"/>
    <p:sldId id="272" r:id="rId28"/>
    <p:sldId id="303" r:id="rId29"/>
    <p:sldId id="281" r:id="rId30"/>
    <p:sldId id="287" r:id="rId31"/>
    <p:sldId id="283" r:id="rId32"/>
    <p:sldId id="282" r:id="rId33"/>
    <p:sldId id="288" r:id="rId34"/>
    <p:sldId id="304" r:id="rId35"/>
    <p:sldId id="273" r:id="rId36"/>
    <p:sldId id="274" r:id="rId37"/>
    <p:sldId id="284" r:id="rId38"/>
    <p:sldId id="285" r:id="rId39"/>
    <p:sldId id="286" r:id="rId40"/>
    <p:sldId id="293" r:id="rId41"/>
    <p:sldId id="302" r:id="rId42"/>
    <p:sldId id="277" r:id="rId43"/>
    <p:sldId id="280" r:id="rId44"/>
    <p:sldId id="306" r:id="rId45"/>
    <p:sldId id="276" r:id="rId46"/>
    <p:sldId id="278" r:id="rId47"/>
    <p:sldId id="308" r:id="rId48"/>
    <p:sldId id="279" r:id="rId49"/>
    <p:sldId id="309" r:id="rId50"/>
    <p:sldId id="310" r:id="rId51"/>
    <p:sldId id="311" r:id="rId52"/>
  </p:sldIdLst>
  <p:sldSz cx="14630400" cy="8229600"/>
  <p:notesSz cx="8229600" cy="14630400"/>
  <p:embeddedFontLst>
    <p:embeddedFont>
      <p:font typeface="Consolas" panose="020B0609020204030204" pitchFamily="49" charset="0"/>
      <p:regular r:id="rId54"/>
      <p:bold r:id="rId55"/>
      <p:italic r:id="rId56"/>
      <p:boldItalic r:id="rId57"/>
    </p:embeddedFont>
    <p:embeddedFont>
      <p:font typeface="Mukta Light" panose="020B0604020202020204" charset="0"/>
      <p:regular r:id="rId58"/>
    </p:embeddedFont>
    <p:embeddedFont>
      <p:font typeface="Prompt Medium" panose="00000600000000000000" pitchFamily="2" charset="-34"/>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2F1FF8-D4ED-5AF7-0509-7F9ADF810C5C}" name="shreya j" initials="sj" userId="a6772a51292893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B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10"/>
  </p:normalViewPr>
  <p:slideViewPr>
    <p:cSldViewPr snapToGrid="0" snapToObjects="1">
      <p:cViewPr varScale="1">
        <p:scale>
          <a:sx n="69" d="100"/>
          <a:sy n="69"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03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34181-F76C-B53D-9E35-184D63549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D1078-0B39-E52A-E31E-E65E337C3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E86194-76B5-F2C9-BAAE-E0E56B7BE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86340-3F43-2324-DE6A-176C0A1F8FB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002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84ABE-74F1-A409-4A23-A3A9262E5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D76FA-DC28-3897-4967-AE75BC0EB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60BA3-1E0F-FFEF-1096-900A65EA1F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65EE7D-C32D-901D-4F38-8E90D7CE7DAA}"/>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32217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848808"/>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Predicting Superconductor Critical Temperatures</a:t>
            </a:r>
            <a:endParaRPr lang="en-US" sz="4300" dirty="0"/>
          </a:p>
        </p:txBody>
      </p:sp>
      <p:sp>
        <p:nvSpPr>
          <p:cNvPr id="4" name="Text 1"/>
          <p:cNvSpPr/>
          <p:nvPr/>
        </p:nvSpPr>
        <p:spPr>
          <a:xfrm>
            <a:off x="864037" y="4590693"/>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An exploration of using Principal Component Analysis (PCA) to predict the critical temperatures of superconducting materials.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4BE0C-25BF-B679-790F-C639BE3812D9}"/>
              </a:ext>
            </a:extLst>
          </p:cNvPr>
          <p:cNvPicPr>
            <a:picLocks noChangeAspect="1"/>
          </p:cNvPicPr>
          <p:nvPr/>
        </p:nvPicPr>
        <p:blipFill>
          <a:blip r:embed="rId2"/>
          <a:stretch>
            <a:fillRect/>
          </a:stretch>
        </p:blipFill>
        <p:spPr>
          <a:xfrm>
            <a:off x="12814110" y="7681162"/>
            <a:ext cx="1759193" cy="523948"/>
          </a:xfrm>
          <a:prstGeom prst="rect">
            <a:avLst/>
          </a:prstGeom>
        </p:spPr>
      </p:pic>
      <p:sp>
        <p:nvSpPr>
          <p:cNvPr id="3" name="Text 0">
            <a:extLst>
              <a:ext uri="{FF2B5EF4-FFF2-40B4-BE49-F238E27FC236}">
                <a16:creationId xmlns:a16="http://schemas.microsoft.com/office/drawing/2014/main" id="{1CA0824F-7BEE-58AD-AD19-D17DEFF1D7BB}"/>
              </a:ext>
            </a:extLst>
          </p:cNvPr>
          <p:cNvSpPr/>
          <p:nvPr/>
        </p:nvSpPr>
        <p:spPr>
          <a:xfrm>
            <a:off x="1369014" y="3265228"/>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2. PCA and Dimensionality Reduction</a:t>
            </a:r>
          </a:p>
          <a:p>
            <a:r>
              <a:rPr lang="en-US" sz="2000" dirty="0">
                <a:solidFill>
                  <a:schemeClr val="bg1"/>
                </a:solidFill>
              </a:rPr>
              <a:t>• What is the purpose of applying PCA to the superconductivity dataset?</a:t>
            </a:r>
          </a:p>
          <a:p>
            <a:r>
              <a:rPr lang="en-US" sz="2000" dirty="0">
                <a:solidFill>
                  <a:schemeClr val="bg1"/>
                </a:solidFill>
              </a:rPr>
              <a:t>• How much variance do the selected principal components retain?</a:t>
            </a: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spTree>
    <p:extLst>
      <p:ext uri="{BB962C8B-B14F-4D97-AF65-F5344CB8AC3E}">
        <p14:creationId xmlns:p14="http://schemas.microsoft.com/office/powerpoint/2010/main" val="172819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4147" y="1117283"/>
            <a:ext cx="12721709" cy="630198"/>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Understanding Principal Component Analysis (PCA)</a:t>
            </a:r>
            <a:endParaRPr lang="en-US" sz="3950" dirty="0"/>
          </a:p>
        </p:txBody>
      </p:sp>
      <p:sp>
        <p:nvSpPr>
          <p:cNvPr id="3" name="Shape 1"/>
          <p:cNvSpPr/>
          <p:nvPr/>
        </p:nvSpPr>
        <p:spPr>
          <a:xfrm>
            <a:off x="794147" y="2541508"/>
            <a:ext cx="6407587" cy="2364819"/>
          </a:xfrm>
          <a:prstGeom prst="roundRect">
            <a:avLst>
              <a:gd name="adj" fmla="val 6187"/>
            </a:avLst>
          </a:prstGeom>
          <a:solidFill>
            <a:srgbClr val="0B0C23">
              <a:alpha val="95000"/>
            </a:srgbClr>
          </a:solidFill>
          <a:ln/>
        </p:spPr>
      </p:sp>
      <p:sp>
        <p:nvSpPr>
          <p:cNvPr id="4" name="Shape 2"/>
          <p:cNvSpPr/>
          <p:nvPr/>
        </p:nvSpPr>
        <p:spPr>
          <a:xfrm>
            <a:off x="794147" y="2511028"/>
            <a:ext cx="6407587" cy="121920"/>
          </a:xfrm>
          <a:prstGeom prst="roundRect">
            <a:avLst>
              <a:gd name="adj" fmla="val 78173"/>
            </a:avLst>
          </a:prstGeom>
          <a:solidFill>
            <a:srgbClr val="A95B95"/>
          </a:solidFill>
          <a:ln/>
        </p:spPr>
      </p:sp>
      <p:sp>
        <p:nvSpPr>
          <p:cNvPr id="5" name="Shape 3"/>
          <p:cNvSpPr/>
          <p:nvPr/>
        </p:nvSpPr>
        <p:spPr>
          <a:xfrm>
            <a:off x="3657540" y="2201228"/>
            <a:ext cx="680680" cy="680680"/>
          </a:xfrm>
          <a:prstGeom prst="roundRect">
            <a:avLst>
              <a:gd name="adj" fmla="val 134336"/>
            </a:avLst>
          </a:prstGeom>
          <a:solidFill>
            <a:srgbClr val="A95B95"/>
          </a:solidFill>
          <a:ln/>
        </p:spPr>
        <p:txBody>
          <a:bodyPr/>
          <a:lstStyle/>
          <a:p>
            <a:endParaRPr lang="en-IN" dirty="0"/>
          </a:p>
        </p:txBody>
      </p:sp>
      <p:sp>
        <p:nvSpPr>
          <p:cNvPr id="6" name="Text 4"/>
          <p:cNvSpPr/>
          <p:nvPr/>
        </p:nvSpPr>
        <p:spPr>
          <a:xfrm>
            <a:off x="3891657" y="2340887"/>
            <a:ext cx="272296" cy="340281"/>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rompt Medium" pitchFamily="34" charset="0"/>
                <a:ea typeface="Prompt Medium" pitchFamily="34" charset="-122"/>
                <a:cs typeface="Prompt Medium" pitchFamily="34" charset="-120"/>
              </a:rPr>
              <a:t>1</a:t>
            </a:r>
            <a:endParaRPr lang="en-US" sz="2100" dirty="0"/>
          </a:p>
        </p:txBody>
      </p:sp>
      <p:sp>
        <p:nvSpPr>
          <p:cNvPr id="7" name="Text 5"/>
          <p:cNvSpPr/>
          <p:nvPr/>
        </p:nvSpPr>
        <p:spPr>
          <a:xfrm>
            <a:off x="1051441" y="3108722"/>
            <a:ext cx="2612112" cy="315158"/>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Dimension Reduction (What it does)</a:t>
            </a:r>
            <a:endParaRPr lang="en-US" sz="1950" dirty="0"/>
          </a:p>
        </p:txBody>
      </p:sp>
      <p:sp>
        <p:nvSpPr>
          <p:cNvPr id="8" name="Text 6"/>
          <p:cNvSpPr/>
          <p:nvPr/>
        </p:nvSpPr>
        <p:spPr>
          <a:xfrm>
            <a:off x="1051441" y="3559969"/>
            <a:ext cx="6119814" cy="726043"/>
          </a:xfrm>
          <a:prstGeom prst="rect">
            <a:avLst/>
          </a:prstGeom>
          <a:noFill/>
          <a:ln/>
        </p:spPr>
        <p:txBody>
          <a:bodyPr wrap="square" lIns="0" tIns="0" rIns="0" bIns="0" rtlCol="0" anchor="t"/>
          <a:lstStyle/>
          <a:p>
            <a:pPr algn="just">
              <a:lnSpc>
                <a:spcPts val="2850"/>
              </a:lnSpc>
            </a:pPr>
            <a:r>
              <a:rPr lang="en-US" sz="1750" dirty="0">
                <a:solidFill>
                  <a:schemeClr val="bg1"/>
                </a:solidFill>
              </a:rPr>
              <a:t>PCA reduces a dataset with many features (high-dimensional space) into a smaller number of uncorrelated features (principal components) while preserving as much variance (information) as possible.</a:t>
            </a:r>
          </a:p>
        </p:txBody>
      </p:sp>
      <p:sp>
        <p:nvSpPr>
          <p:cNvPr id="10" name="Shape 8"/>
          <p:cNvSpPr/>
          <p:nvPr/>
        </p:nvSpPr>
        <p:spPr>
          <a:xfrm>
            <a:off x="907494" y="5711428"/>
            <a:ext cx="6407706" cy="121920"/>
          </a:xfrm>
          <a:prstGeom prst="roundRect">
            <a:avLst>
              <a:gd name="adj" fmla="val 78173"/>
            </a:avLst>
          </a:prstGeom>
          <a:solidFill>
            <a:srgbClr val="A95B95"/>
          </a:solidFill>
          <a:ln/>
        </p:spPr>
      </p:sp>
      <p:sp>
        <p:nvSpPr>
          <p:cNvPr id="11" name="Shape 9"/>
          <p:cNvSpPr/>
          <p:nvPr/>
        </p:nvSpPr>
        <p:spPr>
          <a:xfrm>
            <a:off x="3646538" y="5371088"/>
            <a:ext cx="680680" cy="680680"/>
          </a:xfrm>
          <a:prstGeom prst="roundRect">
            <a:avLst>
              <a:gd name="adj" fmla="val 134336"/>
            </a:avLst>
          </a:prstGeom>
          <a:solidFill>
            <a:srgbClr val="A95B95"/>
          </a:solidFill>
          <a:ln/>
        </p:spPr>
      </p:sp>
      <p:sp>
        <p:nvSpPr>
          <p:cNvPr id="12" name="Text 10"/>
          <p:cNvSpPr/>
          <p:nvPr/>
        </p:nvSpPr>
        <p:spPr>
          <a:xfrm>
            <a:off x="3891657" y="5493067"/>
            <a:ext cx="272296" cy="340281"/>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Prompt Medium" pitchFamily="34" charset="0"/>
                <a:ea typeface="Prompt Medium" pitchFamily="34" charset="-122"/>
                <a:cs typeface="Prompt Medium" pitchFamily="34" charset="-120"/>
              </a:rPr>
              <a:t>2</a:t>
            </a:r>
            <a:endParaRPr lang="en-US" sz="2100" dirty="0"/>
          </a:p>
        </p:txBody>
      </p:sp>
      <p:sp>
        <p:nvSpPr>
          <p:cNvPr id="13" name="Text 11"/>
          <p:cNvSpPr/>
          <p:nvPr/>
        </p:nvSpPr>
        <p:spPr>
          <a:xfrm>
            <a:off x="7685842" y="3108722"/>
            <a:ext cx="3693438" cy="315158"/>
          </a:xfrm>
          <a:prstGeom prst="rect">
            <a:avLst/>
          </a:prstGeom>
          <a:noFill/>
          <a:ln/>
        </p:spPr>
        <p:txBody>
          <a:bodyPr wrap="none" lIns="0" tIns="0" rIns="0" bIns="0" rtlCol="0" anchor="t"/>
          <a:lstStyle/>
          <a:p>
            <a:pPr marL="0" indent="0" algn="l">
              <a:lnSpc>
                <a:spcPts val="2450"/>
              </a:lnSpc>
              <a:buNone/>
            </a:pPr>
            <a:endParaRPr lang="en-US" sz="1950" b="1" dirty="0">
              <a:solidFill>
                <a:schemeClr val="bg1"/>
              </a:solidFill>
            </a:endParaRPr>
          </a:p>
        </p:txBody>
      </p:sp>
      <p:sp>
        <p:nvSpPr>
          <p:cNvPr id="14" name="Text 12"/>
          <p:cNvSpPr/>
          <p:nvPr/>
        </p:nvSpPr>
        <p:spPr>
          <a:xfrm>
            <a:off x="945098" y="6596895"/>
            <a:ext cx="5893118" cy="3260216"/>
          </a:xfrm>
          <a:prstGeom prst="rect">
            <a:avLst/>
          </a:prstGeom>
          <a:noFill/>
          <a:ln/>
        </p:spPr>
        <p:txBody>
          <a:bodyPr wrap="square" lIns="0" tIns="0" rIns="0" bIns="0" rtlCol="0" anchor="t"/>
          <a:lstStyle/>
          <a:p>
            <a:pPr>
              <a:lnSpc>
                <a:spcPts val="2850"/>
              </a:lnSpc>
            </a:pPr>
            <a:r>
              <a:rPr lang="en-US" sz="1750" dirty="0">
                <a:solidFill>
                  <a:schemeClr val="bg1"/>
                </a:solidFill>
              </a:rPr>
              <a:t>PCA finds new axes (principal components) that are linear combinations of the original features, aligned in the directions of maximum variance in the data.</a:t>
            </a:r>
          </a:p>
          <a:p>
            <a:pPr marL="0" indent="0" algn="l">
              <a:lnSpc>
                <a:spcPts val="2850"/>
              </a:lnSpc>
              <a:buNone/>
            </a:pPr>
            <a:endParaRPr lang="en-US" sz="1750" dirty="0">
              <a:solidFill>
                <a:schemeClr val="bg1"/>
              </a:solidFill>
            </a:endParaRPr>
          </a:p>
        </p:txBody>
      </p:sp>
      <p:pic>
        <p:nvPicPr>
          <p:cNvPr id="22" name="Picture 21">
            <a:extLst>
              <a:ext uri="{FF2B5EF4-FFF2-40B4-BE49-F238E27FC236}">
                <a16:creationId xmlns:a16="http://schemas.microsoft.com/office/drawing/2014/main" id="{AB414BDD-017E-5D6A-ADF8-7F7F40276E79}"/>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2052" name="Picture 4" descr="Principal Component Analysis (PCA) Visualization (a) Three class ...">
            <a:extLst>
              <a:ext uri="{FF2B5EF4-FFF2-40B4-BE49-F238E27FC236}">
                <a16:creationId xmlns:a16="http://schemas.microsoft.com/office/drawing/2014/main" id="{1346E0F2-CC72-0916-4910-74034CB1D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317" y="2511029"/>
            <a:ext cx="6676301" cy="540482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D9F7BC7-16F4-6830-71B3-7B5CCC46F620}"/>
              </a:ext>
            </a:extLst>
          </p:cNvPr>
          <p:cNvSpPr txBox="1"/>
          <p:nvPr/>
        </p:nvSpPr>
        <p:spPr>
          <a:xfrm>
            <a:off x="907494" y="6205905"/>
            <a:ext cx="7315200" cy="393698"/>
          </a:xfrm>
          <a:prstGeom prst="rect">
            <a:avLst/>
          </a:prstGeom>
          <a:noFill/>
        </p:spPr>
        <p:txBody>
          <a:bodyPr wrap="square">
            <a:spAutoFit/>
          </a:bodyPr>
          <a:lstStyle/>
          <a:p>
            <a:pPr marL="0" indent="0" algn="l">
              <a:lnSpc>
                <a:spcPts val="2450"/>
              </a:lnSpc>
              <a:buNone/>
            </a:pPr>
            <a:r>
              <a:rPr lang="en-US" sz="1800" b="1" dirty="0">
                <a:solidFill>
                  <a:schemeClr val="bg1"/>
                </a:solidFill>
              </a:rPr>
              <a:t>Uncovering New Axes (How PCA Does 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73098"/>
            <a:ext cx="6543199"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PCA: The Math Behind It</a:t>
            </a:r>
            <a:endParaRPr lang="en-US" sz="4300" dirty="0"/>
          </a:p>
        </p:txBody>
      </p:sp>
      <p:sp>
        <p:nvSpPr>
          <p:cNvPr id="3" name="Text 1"/>
          <p:cNvSpPr/>
          <p:nvPr/>
        </p:nvSpPr>
        <p:spPr>
          <a:xfrm>
            <a:off x="864037" y="2251353"/>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Gi</a:t>
            </a:r>
            <a:r>
              <a:rPr lang="en-US" sz="1900" dirty="0">
                <a:solidFill>
                  <a:srgbClr val="DAD8E9"/>
                </a:solidFill>
                <a:ea typeface="Mukta Light" pitchFamily="34" charset="-122"/>
                <a:cs typeface="Mukta Light" pitchFamily="34" charset="-120"/>
              </a:rPr>
              <a:t>ven a dataset X’, a mean matrix X (mean for each row) is found. The covariance Matrix S is then calculated:</a:t>
            </a:r>
            <a:endParaRPr lang="en-US" sz="1900" dirty="0"/>
          </a:p>
        </p:txBody>
      </p:sp>
      <p:sp>
        <p:nvSpPr>
          <p:cNvPr id="4" name="Text 2"/>
          <p:cNvSpPr/>
          <p:nvPr/>
        </p:nvSpPr>
        <p:spPr>
          <a:xfrm>
            <a:off x="864037" y="3353872"/>
            <a:ext cx="6150054" cy="702588"/>
          </a:xfrm>
          <a:prstGeom prst="rect">
            <a:avLst/>
          </a:prstGeom>
          <a:noFill/>
          <a:ln/>
        </p:spPr>
        <p:txBody>
          <a:bodyPr wrap="square" lIns="0" tIns="0" rIns="0" bIns="0" rtlCol="0" anchor="t"/>
          <a:lstStyle/>
          <a:p>
            <a:pPr marL="0" indent="0" algn="l">
              <a:lnSpc>
                <a:spcPts val="3450"/>
              </a:lnSpc>
              <a:buNone/>
            </a:pPr>
            <a:endParaRPr lang="en-US" sz="2150" dirty="0"/>
          </a:p>
        </p:txBody>
      </p:sp>
      <p:pic>
        <p:nvPicPr>
          <p:cNvPr id="5" name="Image 0" descr="preencoded.png"/>
          <p:cNvPicPr>
            <a:picLocks noChangeAspect="1"/>
          </p:cNvPicPr>
          <p:nvPr/>
        </p:nvPicPr>
        <p:blipFill>
          <a:blip r:embed="rId3"/>
          <a:stretch>
            <a:fillRect/>
          </a:stretch>
        </p:blipFill>
        <p:spPr>
          <a:xfrm>
            <a:off x="864037" y="3353872"/>
            <a:ext cx="6150054" cy="702588"/>
          </a:xfrm>
          <a:prstGeom prst="rect">
            <a:avLst/>
          </a:prstGeom>
        </p:spPr>
      </p:pic>
      <p:sp>
        <p:nvSpPr>
          <p:cNvPr id="6" name="Text 3"/>
          <p:cNvSpPr/>
          <p:nvPr/>
        </p:nvSpPr>
        <p:spPr>
          <a:xfrm>
            <a:off x="864037" y="4368879"/>
            <a:ext cx="6150054" cy="790099"/>
          </a:xfrm>
          <a:prstGeom prst="rect">
            <a:avLst/>
          </a:prstGeom>
          <a:noFill/>
          <a:ln/>
        </p:spPr>
        <p:txBody>
          <a:bodyPr wrap="square" lIns="0" tIns="0" rIns="0" bIns="0" rtlCol="0" anchor="t"/>
          <a:lstStyle/>
          <a:p>
            <a:pPr marL="342900" indent="-342900" algn="l">
              <a:lnSpc>
                <a:spcPts val="3100"/>
              </a:lnSpc>
              <a:buFont typeface="Arial" panose="020B0604020202020204" pitchFamily="34" charset="0"/>
              <a:buChar char="•"/>
            </a:pPr>
            <a:r>
              <a:rPr lang="en-US" sz="1900" dirty="0">
                <a:solidFill>
                  <a:srgbClr val="DAD8E9"/>
                </a:solidFill>
                <a:ea typeface="Mukta Light" pitchFamily="34" charset="-122"/>
                <a:cs typeface="Mukta Light" pitchFamily="34" charset="-120"/>
              </a:rPr>
              <a:t>S is a symmetric matrix with unique eigenvalues whose vectors are orthogonal. </a:t>
            </a:r>
          </a:p>
          <a:p>
            <a:pPr marL="342900" indent="-342900" algn="l">
              <a:lnSpc>
                <a:spcPts val="3100"/>
              </a:lnSpc>
              <a:buFont typeface="Arial" panose="020B0604020202020204" pitchFamily="34" charset="0"/>
              <a:buChar char="•"/>
            </a:pPr>
            <a:r>
              <a:rPr lang="en-US" sz="1900" dirty="0">
                <a:solidFill>
                  <a:srgbClr val="DAD8E9"/>
                </a:solidFill>
                <a:cs typeface="Mukta Light" pitchFamily="34" charset="-120"/>
              </a:rPr>
              <a:t>N is the  number of elements in each now .</a:t>
            </a:r>
            <a:endParaRPr lang="en-US" sz="1900" dirty="0"/>
          </a:p>
        </p:txBody>
      </p:sp>
      <p:sp>
        <p:nvSpPr>
          <p:cNvPr id="7" name="Text 4"/>
          <p:cNvSpPr/>
          <p:nvPr/>
        </p:nvSpPr>
        <p:spPr>
          <a:xfrm>
            <a:off x="7623929" y="2251353"/>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Eigenvalues (λ) are found using the characteristic polynomial. Eigenvectors corresponding to each eigenvalue are the principal component directions.</a:t>
            </a:r>
            <a:endParaRPr lang="en-US" sz="1900" dirty="0"/>
          </a:p>
        </p:txBody>
      </p:sp>
      <p:sp>
        <p:nvSpPr>
          <p:cNvPr id="8" name="Text 5"/>
          <p:cNvSpPr/>
          <p:nvPr/>
        </p:nvSpPr>
        <p:spPr>
          <a:xfrm>
            <a:off x="7623929" y="3658672"/>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The largest eigenvalue corresponds to the principal component closest to most data, and so on.</a:t>
            </a:r>
            <a:endParaRPr lang="en-US" sz="1900" dirty="0"/>
          </a:p>
        </p:txBody>
      </p:sp>
      <p:sp>
        <p:nvSpPr>
          <p:cNvPr id="9" name="Text 6"/>
          <p:cNvSpPr/>
          <p:nvPr/>
        </p:nvSpPr>
        <p:spPr>
          <a:xfrm>
            <a:off x="7623929" y="4761190"/>
            <a:ext cx="6150054" cy="775454"/>
          </a:xfrm>
          <a:prstGeom prst="rect">
            <a:avLst/>
          </a:prstGeom>
          <a:noFill/>
          <a:ln/>
        </p:spPr>
        <p:txBody>
          <a:bodyPr wrap="square" lIns="0" tIns="0" rIns="0" bIns="0" rtlCol="0" anchor="t"/>
          <a:lstStyle/>
          <a:p>
            <a:pPr marL="0" indent="0" algn="l">
              <a:lnSpc>
                <a:spcPts val="3450"/>
              </a:lnSpc>
              <a:buNone/>
            </a:pPr>
            <a:endParaRPr lang="en-US" sz="2150" dirty="0"/>
          </a:p>
        </p:txBody>
      </p:sp>
      <p:pic>
        <p:nvPicPr>
          <p:cNvPr id="10" name="Image 1" descr="preencoded.png"/>
          <p:cNvPicPr>
            <a:picLocks noChangeAspect="1"/>
          </p:cNvPicPr>
          <p:nvPr/>
        </p:nvPicPr>
        <p:blipFill>
          <a:blip r:embed="rId4"/>
          <a:stretch>
            <a:fillRect/>
          </a:stretch>
        </p:blipFill>
        <p:spPr>
          <a:xfrm>
            <a:off x="7623929" y="4761190"/>
            <a:ext cx="6150054" cy="775454"/>
          </a:xfrm>
          <a:prstGeom prst="rect">
            <a:avLst/>
          </a:prstGeom>
        </p:spPr>
      </p:pic>
      <p:sp>
        <p:nvSpPr>
          <p:cNvPr id="11" name="Text 7"/>
          <p:cNvSpPr/>
          <p:nvPr/>
        </p:nvSpPr>
        <p:spPr>
          <a:xfrm>
            <a:off x="7623928" y="5849064"/>
            <a:ext cx="6315095"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Here </a:t>
            </a:r>
            <a:r>
              <a:rPr lang="en-US" sz="1900" b="1" dirty="0">
                <a:solidFill>
                  <a:srgbClr val="DAD8E9"/>
                </a:solidFill>
                <a:ea typeface="Mukta Light" pitchFamily="34" charset="-122"/>
                <a:cs typeface="Mukta Light" pitchFamily="34" charset="-120"/>
              </a:rPr>
              <a:t>tr stands for Trace </a:t>
            </a:r>
            <a:r>
              <a:rPr lang="en-US" sz="1900" dirty="0">
                <a:solidFill>
                  <a:srgbClr val="DAD8E9"/>
                </a:solidFill>
                <a:ea typeface="Mukta Light" pitchFamily="34" charset="-122"/>
                <a:cs typeface="Mukta Light" pitchFamily="34" charset="-120"/>
              </a:rPr>
              <a:t>( sum of diagonal elements of a matrix).</a:t>
            </a:r>
          </a:p>
          <a:p>
            <a:pPr marL="0" indent="0" algn="l">
              <a:lnSpc>
                <a:spcPts val="3100"/>
              </a:lnSpc>
              <a:buNone/>
            </a:pPr>
            <a:r>
              <a:rPr lang="en-US" sz="1900" dirty="0">
                <a:solidFill>
                  <a:srgbClr val="DAD8E9"/>
                </a:solidFill>
                <a:ea typeface="Mukta Light" pitchFamily="34" charset="-122"/>
                <a:cs typeface="Mukta Light" pitchFamily="34" charset="-120"/>
              </a:rPr>
              <a:t>This ratio, multiplied by 100, captures the amount of variance explained by  the principal component corresponding to that eigen value </a:t>
            </a:r>
            <a:endParaRPr lang="en-US" sz="1900" dirty="0"/>
          </a:p>
        </p:txBody>
      </p:sp>
      <p:pic>
        <p:nvPicPr>
          <p:cNvPr id="12" name="Picture 11">
            <a:extLst>
              <a:ext uri="{FF2B5EF4-FFF2-40B4-BE49-F238E27FC236}">
                <a16:creationId xmlns:a16="http://schemas.microsoft.com/office/drawing/2014/main" id="{303ADE70-0D1D-71AA-F77F-5EB027FB1FC4}"/>
              </a:ext>
            </a:extLst>
          </p:cNvPr>
          <p:cNvPicPr>
            <a:picLocks noChangeAspect="1"/>
          </p:cNvPicPr>
          <p:nvPr/>
        </p:nvPicPr>
        <p:blipFill>
          <a:blip r:embed="rId5"/>
          <a:stretch>
            <a:fillRect/>
          </a:stretch>
        </p:blipFill>
        <p:spPr>
          <a:xfrm>
            <a:off x="12759695" y="7705652"/>
            <a:ext cx="1759193" cy="5239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70710" y="328961"/>
            <a:ext cx="14000538"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PCA Dimension Reduction Visualization</a:t>
            </a:r>
            <a:endParaRPr lang="en-US" sz="4300" dirty="0"/>
          </a:p>
        </p:txBody>
      </p:sp>
      <p:pic>
        <p:nvPicPr>
          <p:cNvPr id="12" name="Picture 11">
            <a:extLst>
              <a:ext uri="{FF2B5EF4-FFF2-40B4-BE49-F238E27FC236}">
                <a16:creationId xmlns:a16="http://schemas.microsoft.com/office/drawing/2014/main" id="{036EA5A8-2385-8CE5-EAF2-3AE5B0B83527}"/>
              </a:ext>
            </a:extLst>
          </p:cNvPr>
          <p:cNvPicPr>
            <a:picLocks noChangeAspect="1"/>
          </p:cNvPicPr>
          <p:nvPr/>
        </p:nvPicPr>
        <p:blipFill>
          <a:blip r:embed="rId3"/>
          <a:stretch>
            <a:fillRect/>
          </a:stretch>
        </p:blipFill>
        <p:spPr>
          <a:xfrm>
            <a:off x="12292854" y="7797666"/>
            <a:ext cx="2257740" cy="409632"/>
          </a:xfrm>
          <a:prstGeom prst="rect">
            <a:avLst/>
          </a:prstGeom>
        </p:spPr>
      </p:pic>
      <p:sp>
        <p:nvSpPr>
          <p:cNvPr id="2" name="TextBox 1">
            <a:extLst>
              <a:ext uri="{FF2B5EF4-FFF2-40B4-BE49-F238E27FC236}">
                <a16:creationId xmlns:a16="http://schemas.microsoft.com/office/drawing/2014/main" id="{8F655578-8C91-0640-FF0F-9759FDFD9686}"/>
              </a:ext>
            </a:extLst>
          </p:cNvPr>
          <p:cNvSpPr txBox="1"/>
          <p:nvPr/>
        </p:nvSpPr>
        <p:spPr>
          <a:xfrm>
            <a:off x="1193179" y="1226634"/>
            <a:ext cx="12366149" cy="1231106"/>
          </a:xfrm>
          <a:prstGeom prst="rect">
            <a:avLst/>
          </a:prstGeom>
          <a:noFill/>
        </p:spPr>
        <p:txBody>
          <a:bodyPr wrap="square" rtlCol="0">
            <a:spAutoFit/>
          </a:bodyPr>
          <a:lstStyle/>
          <a:p>
            <a:r>
              <a:rPr lang="en-US" b="1" dirty="0">
                <a:solidFill>
                  <a:srgbClr val="C6BFEE"/>
                </a:solidFill>
              </a:rPr>
              <a:t>How much variance do the selected principal components retain?</a:t>
            </a:r>
          </a:p>
          <a:p>
            <a:r>
              <a:rPr lang="en-US" b="1" dirty="0">
                <a:solidFill>
                  <a:schemeClr val="bg1"/>
                </a:solidFill>
              </a:rPr>
              <a:t>17 PCA components </a:t>
            </a:r>
            <a:r>
              <a:rPr lang="en-US" dirty="0">
                <a:solidFill>
                  <a:schemeClr val="bg1"/>
                </a:solidFill>
              </a:rPr>
              <a:t>, together they account </a:t>
            </a:r>
            <a:r>
              <a:rPr lang="en-US" b="1" dirty="0">
                <a:solidFill>
                  <a:schemeClr val="bg1"/>
                </a:solidFill>
              </a:rPr>
              <a:t>for ~95% </a:t>
            </a:r>
            <a:r>
              <a:rPr lang="en-US" dirty="0">
                <a:solidFill>
                  <a:schemeClr val="bg1"/>
                </a:solidFill>
              </a:rPr>
              <a:t>of the Variance in the dataset in the following order: </a:t>
            </a:r>
          </a:p>
          <a:p>
            <a:r>
              <a:rPr lang="en-US" dirty="0">
                <a:solidFill>
                  <a:schemeClr val="bg1"/>
                </a:solidFill>
              </a:rPr>
              <a:t>0.39019986, 0.1042054,  0.0953871,  0.07934556, 0.05822511, 0.03770805,0.03631953 ,0.0309735 , 0.02370823, 0.01966187, 0.01828411, 0.0146574,0.01174232, 0.00996182, 0.00987848, 0.00790938, 0.0072004 </a:t>
            </a:r>
          </a:p>
        </p:txBody>
      </p:sp>
      <p:pic>
        <p:nvPicPr>
          <p:cNvPr id="9" name="Picture 8">
            <a:extLst>
              <a:ext uri="{FF2B5EF4-FFF2-40B4-BE49-F238E27FC236}">
                <a16:creationId xmlns:a16="http://schemas.microsoft.com/office/drawing/2014/main" id="{20A64387-CD91-FB83-9379-CC5F643B563C}"/>
              </a:ext>
            </a:extLst>
          </p:cNvPr>
          <p:cNvPicPr>
            <a:picLocks noChangeAspect="1"/>
          </p:cNvPicPr>
          <p:nvPr/>
        </p:nvPicPr>
        <p:blipFill>
          <a:blip r:embed="rId4"/>
          <a:stretch>
            <a:fillRect/>
          </a:stretch>
        </p:blipFill>
        <p:spPr>
          <a:xfrm>
            <a:off x="2442117" y="2559583"/>
            <a:ext cx="9333571" cy="54428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9310C-2AC4-3375-5320-BCD712FEC782}"/>
              </a:ext>
            </a:extLst>
          </p:cNvPr>
          <p:cNvPicPr>
            <a:picLocks noChangeAspect="1"/>
          </p:cNvPicPr>
          <p:nvPr/>
        </p:nvPicPr>
        <p:blipFill>
          <a:blip r:embed="rId2"/>
          <a:stretch>
            <a:fillRect/>
          </a:stretch>
        </p:blipFill>
        <p:spPr>
          <a:xfrm>
            <a:off x="162045" y="200722"/>
            <a:ext cx="14306309" cy="7917365"/>
          </a:xfrm>
          <a:prstGeom prst="rect">
            <a:avLst/>
          </a:prstGeom>
        </p:spPr>
      </p:pic>
      <p:sp>
        <p:nvSpPr>
          <p:cNvPr id="4" name="TextBox 3">
            <a:extLst>
              <a:ext uri="{FF2B5EF4-FFF2-40B4-BE49-F238E27FC236}">
                <a16:creationId xmlns:a16="http://schemas.microsoft.com/office/drawing/2014/main" id="{8136D5DE-1A43-89C6-1F09-D2E0382F112B}"/>
              </a:ext>
            </a:extLst>
          </p:cNvPr>
          <p:cNvSpPr txBox="1"/>
          <p:nvPr/>
        </p:nvSpPr>
        <p:spPr>
          <a:xfrm>
            <a:off x="9879981" y="6826573"/>
            <a:ext cx="4471640" cy="1200329"/>
          </a:xfrm>
          <a:prstGeom prst="rect">
            <a:avLst/>
          </a:prstGeom>
          <a:solidFill>
            <a:srgbClr val="00B0F0"/>
          </a:solidFill>
        </p:spPr>
        <p:txBody>
          <a:bodyPr wrap="square" rtlCol="0">
            <a:spAutoFit/>
          </a:bodyPr>
          <a:lstStyle/>
          <a:p>
            <a:r>
              <a:rPr lang="en-US" b="1" dirty="0"/>
              <a:t>These are the loadings for 17 principal components, representing how each of the 80 original features contributes to each component.</a:t>
            </a:r>
            <a:endParaRPr lang="en-IN" b="1" dirty="0"/>
          </a:p>
        </p:txBody>
      </p:sp>
    </p:spTree>
    <p:extLst>
      <p:ext uri="{BB962C8B-B14F-4D97-AF65-F5344CB8AC3E}">
        <p14:creationId xmlns:p14="http://schemas.microsoft.com/office/powerpoint/2010/main" val="325630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19A5831-2DDB-597D-C10D-78351CC657D6}"/>
              </a:ext>
            </a:extLst>
          </p:cNvPr>
          <p:cNvSpPr/>
          <p:nvPr/>
        </p:nvSpPr>
        <p:spPr>
          <a:xfrm>
            <a:off x="1369014" y="3265228"/>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3. Regression Models and Comparisons</a:t>
            </a:r>
          </a:p>
          <a:p>
            <a:r>
              <a:rPr lang="en-US" sz="2000" dirty="0">
                <a:solidFill>
                  <a:schemeClr val="bg1"/>
                </a:solidFill>
              </a:rPr>
              <a:t>• How do different regression models perform on this dataset?</a:t>
            </a:r>
          </a:p>
          <a:p>
            <a:r>
              <a:rPr lang="en-US" sz="2000" dirty="0">
                <a:solidFill>
                  <a:schemeClr val="bg1"/>
                </a:solidFill>
              </a:rPr>
              <a:t>• How does model performance change when PCA is applied?</a:t>
            </a: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pic>
        <p:nvPicPr>
          <p:cNvPr id="3" name="Picture 2">
            <a:extLst>
              <a:ext uri="{FF2B5EF4-FFF2-40B4-BE49-F238E27FC236}">
                <a16:creationId xmlns:a16="http://schemas.microsoft.com/office/drawing/2014/main" id="{56F975E5-71F0-C9E0-BB02-CF18331A6218}"/>
              </a:ext>
            </a:extLst>
          </p:cNvPr>
          <p:cNvPicPr>
            <a:picLocks noChangeAspect="1"/>
          </p:cNvPicPr>
          <p:nvPr/>
        </p:nvPicPr>
        <p:blipFill>
          <a:blip r:embed="rId2"/>
          <a:stretch>
            <a:fillRect/>
          </a:stretch>
        </p:blipFill>
        <p:spPr>
          <a:xfrm>
            <a:off x="12292854" y="7697306"/>
            <a:ext cx="2257740" cy="409632"/>
          </a:xfrm>
          <a:prstGeom prst="rect">
            <a:avLst/>
          </a:prstGeom>
        </p:spPr>
      </p:pic>
    </p:spTree>
    <p:extLst>
      <p:ext uri="{BB962C8B-B14F-4D97-AF65-F5344CB8AC3E}">
        <p14:creationId xmlns:p14="http://schemas.microsoft.com/office/powerpoint/2010/main" val="334793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6410" y="886658"/>
            <a:ext cx="5021461" cy="6456283"/>
          </a:xfrm>
          <a:prstGeom prst="rect">
            <a:avLst/>
          </a:prstGeom>
        </p:spPr>
      </p:pic>
      <p:sp>
        <p:nvSpPr>
          <p:cNvPr id="4" name="Text 0"/>
          <p:cNvSpPr/>
          <p:nvPr/>
        </p:nvSpPr>
        <p:spPr>
          <a:xfrm>
            <a:off x="650796" y="528280"/>
            <a:ext cx="4132659" cy="516493"/>
          </a:xfrm>
          <a:prstGeom prst="rect">
            <a:avLst/>
          </a:prstGeom>
          <a:noFill/>
          <a:ln/>
        </p:spPr>
        <p:txBody>
          <a:bodyPr wrap="none" lIns="0" tIns="0" rIns="0" bIns="0" rtlCol="0" anchor="t"/>
          <a:lstStyle/>
          <a:p>
            <a:pPr marL="0" indent="0" algn="l">
              <a:lnSpc>
                <a:spcPts val="4050"/>
              </a:lnSpc>
              <a:buNone/>
            </a:pPr>
            <a:r>
              <a:rPr lang="en-US" sz="3250" dirty="0">
                <a:solidFill>
                  <a:srgbClr val="C6BFEE"/>
                </a:solidFill>
                <a:latin typeface="Prompt Medium" pitchFamily="34" charset="0"/>
                <a:ea typeface="Prompt Medium" pitchFamily="34" charset="-122"/>
                <a:cs typeface="Prompt Medium" pitchFamily="34" charset="-120"/>
              </a:rPr>
              <a:t>Linear Regression</a:t>
            </a:r>
            <a:endParaRPr lang="en-US" sz="3250" dirty="0"/>
          </a:p>
        </p:txBody>
      </p:sp>
      <p:sp>
        <p:nvSpPr>
          <p:cNvPr id="5" name="Text 1"/>
          <p:cNvSpPr/>
          <p:nvPr/>
        </p:nvSpPr>
        <p:spPr>
          <a:xfrm>
            <a:off x="650796" y="1323618"/>
            <a:ext cx="7842409" cy="595074"/>
          </a:xfrm>
          <a:prstGeom prst="rect">
            <a:avLst/>
          </a:prstGeom>
          <a:noFill/>
          <a:ln/>
        </p:spPr>
        <p:txBody>
          <a:bodyPr wrap="squar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Li</a:t>
            </a:r>
            <a:r>
              <a:rPr lang="en-US" sz="1450" dirty="0">
                <a:solidFill>
                  <a:srgbClr val="DAD8E9"/>
                </a:solidFill>
                <a:ea typeface="Mukta Light" pitchFamily="34" charset="-122"/>
                <a:cs typeface="Mukta Light" pitchFamily="34" charset="-120"/>
              </a:rPr>
              <a:t>near Regression is a fundamental supervised learning algorithm for predicting continuous target variables by modeling the linear relationship between independent and dependent variables.</a:t>
            </a:r>
            <a:endParaRPr lang="en-US" sz="1450" dirty="0"/>
          </a:p>
        </p:txBody>
      </p:sp>
      <p:sp>
        <p:nvSpPr>
          <p:cNvPr id="6" name="Shape 2"/>
          <p:cNvSpPr/>
          <p:nvPr/>
        </p:nvSpPr>
        <p:spPr>
          <a:xfrm>
            <a:off x="650796" y="2127885"/>
            <a:ext cx="418386" cy="418386"/>
          </a:xfrm>
          <a:prstGeom prst="roundRect">
            <a:avLst>
              <a:gd name="adj" fmla="val 18669"/>
            </a:avLst>
          </a:prstGeom>
          <a:solidFill>
            <a:srgbClr val="542C49"/>
          </a:solidFill>
          <a:ln w="7620">
            <a:solidFill>
              <a:srgbClr val="6D4562"/>
            </a:solidFill>
            <a:prstDash val="solid"/>
          </a:ln>
        </p:spPr>
      </p:sp>
      <p:sp>
        <p:nvSpPr>
          <p:cNvPr id="7" name="Text 3"/>
          <p:cNvSpPr/>
          <p:nvPr/>
        </p:nvSpPr>
        <p:spPr>
          <a:xfrm>
            <a:off x="736044" y="2182118"/>
            <a:ext cx="247888" cy="309920"/>
          </a:xfrm>
          <a:prstGeom prst="rect">
            <a:avLst/>
          </a:prstGeom>
          <a:noFill/>
          <a:ln/>
        </p:spPr>
        <p:txBody>
          <a:bodyPr wrap="none" lIns="0" tIns="0" rIns="0" bIns="0" rtlCol="0" anchor="t"/>
          <a:lstStyle/>
          <a:p>
            <a:pPr marL="0" indent="0" algn="ctr">
              <a:lnSpc>
                <a:spcPts val="1950"/>
              </a:lnSpc>
              <a:buNone/>
            </a:pPr>
            <a:r>
              <a:rPr lang="en-US" sz="1950" dirty="0">
                <a:solidFill>
                  <a:srgbClr val="DAD8E9"/>
                </a:solidFill>
                <a:latin typeface="Prompt Medium" pitchFamily="34" charset="0"/>
                <a:ea typeface="Prompt Medium" pitchFamily="34" charset="-122"/>
                <a:cs typeface="Prompt Medium" pitchFamily="34" charset="-120"/>
              </a:rPr>
              <a:t>1</a:t>
            </a:r>
            <a:endParaRPr lang="en-US" sz="1950" dirty="0"/>
          </a:p>
        </p:txBody>
      </p:sp>
      <p:sp>
        <p:nvSpPr>
          <p:cNvPr id="8" name="Text 4"/>
          <p:cNvSpPr/>
          <p:nvPr/>
        </p:nvSpPr>
        <p:spPr>
          <a:xfrm>
            <a:off x="1255038" y="2191703"/>
            <a:ext cx="2066330" cy="258366"/>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Fitting a Line</a:t>
            </a:r>
            <a:endParaRPr lang="en-US" sz="1600" dirty="0"/>
          </a:p>
        </p:txBody>
      </p:sp>
      <p:sp>
        <p:nvSpPr>
          <p:cNvPr id="9" name="Text 5"/>
          <p:cNvSpPr/>
          <p:nvPr/>
        </p:nvSpPr>
        <p:spPr>
          <a:xfrm>
            <a:off x="1255038" y="2561630"/>
            <a:ext cx="7238167" cy="595074"/>
          </a:xfrm>
          <a:prstGeom prst="rect">
            <a:avLst/>
          </a:prstGeom>
          <a:noFill/>
          <a:ln/>
        </p:spPr>
        <p:txBody>
          <a:bodyPr wrap="square" lIns="0" tIns="0" rIns="0" bIns="0" rtlCol="0" anchor="t"/>
          <a:lstStyle/>
          <a:p>
            <a:pPr marL="0" indent="0" algn="l">
              <a:lnSpc>
                <a:spcPts val="2300"/>
              </a:lnSpc>
              <a:buNone/>
            </a:pPr>
            <a:r>
              <a:rPr lang="en-US" sz="1450" dirty="0">
                <a:solidFill>
                  <a:srgbClr val="DAD8E9"/>
                </a:solidFill>
                <a:ea typeface="Mukta Light" pitchFamily="34" charset="-122"/>
                <a:cs typeface="Mukta Light" pitchFamily="34" charset="-120"/>
              </a:rPr>
              <a:t>Aims to fit a straight line (</a:t>
            </a:r>
            <a:r>
              <a:rPr lang="en-US" sz="1450" i="1" dirty="0">
                <a:solidFill>
                  <a:srgbClr val="DAD8E9"/>
                </a:solidFill>
                <a:ea typeface="Mukta Light" pitchFamily="34" charset="-122"/>
                <a:cs typeface="Mukta Light" pitchFamily="34" charset="-120"/>
              </a:rPr>
              <a:t>y = mx + c</a:t>
            </a:r>
            <a:r>
              <a:rPr lang="en-US" sz="1450" dirty="0">
                <a:solidFill>
                  <a:srgbClr val="DAD8E9"/>
                </a:solidFill>
                <a:ea typeface="Mukta Light" pitchFamily="34" charset="-122"/>
                <a:cs typeface="Mukta Light" pitchFamily="34" charset="-120"/>
              </a:rPr>
              <a:t>) that best describes the relationship between data points</a:t>
            </a:r>
            <a:r>
              <a:rPr lang="en-US" sz="1450" dirty="0">
                <a:solidFill>
                  <a:srgbClr val="DAD8E9"/>
                </a:solidFill>
                <a:latin typeface="Mukta Light" pitchFamily="34" charset="0"/>
                <a:ea typeface="Mukta Light" pitchFamily="34" charset="-122"/>
                <a:cs typeface="Mukta Light" pitchFamily="34" charset="-120"/>
              </a:rPr>
              <a:t>.</a:t>
            </a:r>
            <a:endParaRPr lang="en-US" sz="1450" dirty="0"/>
          </a:p>
        </p:txBody>
      </p:sp>
      <p:sp>
        <p:nvSpPr>
          <p:cNvPr id="10" name="Shape 6"/>
          <p:cNvSpPr/>
          <p:nvPr/>
        </p:nvSpPr>
        <p:spPr>
          <a:xfrm>
            <a:off x="650796" y="3528536"/>
            <a:ext cx="418386" cy="418386"/>
          </a:xfrm>
          <a:prstGeom prst="roundRect">
            <a:avLst>
              <a:gd name="adj" fmla="val 18669"/>
            </a:avLst>
          </a:prstGeom>
          <a:solidFill>
            <a:srgbClr val="542C49"/>
          </a:solidFill>
          <a:ln w="7620">
            <a:solidFill>
              <a:srgbClr val="6D4562"/>
            </a:solidFill>
            <a:prstDash val="solid"/>
          </a:ln>
        </p:spPr>
      </p:sp>
      <p:sp>
        <p:nvSpPr>
          <p:cNvPr id="11" name="Text 7"/>
          <p:cNvSpPr/>
          <p:nvPr/>
        </p:nvSpPr>
        <p:spPr>
          <a:xfrm>
            <a:off x="736044" y="3582769"/>
            <a:ext cx="247888" cy="309920"/>
          </a:xfrm>
          <a:prstGeom prst="rect">
            <a:avLst/>
          </a:prstGeom>
          <a:noFill/>
          <a:ln/>
        </p:spPr>
        <p:txBody>
          <a:bodyPr wrap="none" lIns="0" tIns="0" rIns="0" bIns="0" rtlCol="0" anchor="t"/>
          <a:lstStyle/>
          <a:p>
            <a:pPr marL="0" indent="0" algn="ctr">
              <a:lnSpc>
                <a:spcPts val="1950"/>
              </a:lnSpc>
              <a:buNone/>
            </a:pPr>
            <a:r>
              <a:rPr lang="en-US" sz="1950" dirty="0">
                <a:solidFill>
                  <a:srgbClr val="DAD8E9"/>
                </a:solidFill>
                <a:latin typeface="Prompt Medium" pitchFamily="34" charset="0"/>
                <a:ea typeface="Prompt Medium" pitchFamily="34" charset="-122"/>
                <a:cs typeface="Prompt Medium" pitchFamily="34" charset="-120"/>
              </a:rPr>
              <a:t>2</a:t>
            </a:r>
            <a:endParaRPr lang="en-US" sz="1950" dirty="0"/>
          </a:p>
        </p:txBody>
      </p:sp>
      <p:sp>
        <p:nvSpPr>
          <p:cNvPr id="12" name="Text 8"/>
          <p:cNvSpPr/>
          <p:nvPr/>
        </p:nvSpPr>
        <p:spPr>
          <a:xfrm>
            <a:off x="1255038" y="3592354"/>
            <a:ext cx="2066330" cy="258366"/>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Variable Constraints</a:t>
            </a:r>
            <a:endParaRPr lang="en-US" sz="1600" dirty="0"/>
          </a:p>
        </p:txBody>
      </p:sp>
      <p:sp>
        <p:nvSpPr>
          <p:cNvPr id="13" name="Text 9"/>
          <p:cNvSpPr/>
          <p:nvPr/>
        </p:nvSpPr>
        <p:spPr>
          <a:xfrm>
            <a:off x="1255038" y="3962281"/>
            <a:ext cx="7238167" cy="297537"/>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ea typeface="Mukta Light" pitchFamily="34" charset="-122"/>
                <a:cs typeface="Mukta Light" pitchFamily="34" charset="-120"/>
              </a:rPr>
              <a:t>Primarily used for datasets with exactly one dependent and one independent variable</a:t>
            </a:r>
            <a:r>
              <a:rPr lang="en-US" sz="1450" dirty="0">
                <a:solidFill>
                  <a:srgbClr val="DAD8E9"/>
                </a:solidFill>
                <a:latin typeface="Mukta Light" pitchFamily="34" charset="0"/>
                <a:ea typeface="Mukta Light" pitchFamily="34" charset="-122"/>
                <a:cs typeface="Mukta Light" pitchFamily="34" charset="-120"/>
              </a:rPr>
              <a:t>.</a:t>
            </a:r>
            <a:endParaRPr lang="en-US" sz="1450" dirty="0"/>
          </a:p>
        </p:txBody>
      </p:sp>
      <p:sp>
        <p:nvSpPr>
          <p:cNvPr id="14" name="Shape 10"/>
          <p:cNvSpPr/>
          <p:nvPr/>
        </p:nvSpPr>
        <p:spPr>
          <a:xfrm>
            <a:off x="650796" y="4631650"/>
            <a:ext cx="418386" cy="418386"/>
          </a:xfrm>
          <a:prstGeom prst="roundRect">
            <a:avLst>
              <a:gd name="adj" fmla="val 18669"/>
            </a:avLst>
          </a:prstGeom>
          <a:solidFill>
            <a:srgbClr val="542C49"/>
          </a:solidFill>
          <a:ln w="7620">
            <a:solidFill>
              <a:srgbClr val="6D4562"/>
            </a:solidFill>
            <a:prstDash val="solid"/>
          </a:ln>
        </p:spPr>
      </p:sp>
      <p:sp>
        <p:nvSpPr>
          <p:cNvPr id="15" name="Text 11"/>
          <p:cNvSpPr/>
          <p:nvPr/>
        </p:nvSpPr>
        <p:spPr>
          <a:xfrm>
            <a:off x="736044" y="4685883"/>
            <a:ext cx="247888" cy="309920"/>
          </a:xfrm>
          <a:prstGeom prst="rect">
            <a:avLst/>
          </a:prstGeom>
          <a:noFill/>
          <a:ln/>
        </p:spPr>
        <p:txBody>
          <a:bodyPr wrap="none" lIns="0" tIns="0" rIns="0" bIns="0" rtlCol="0" anchor="t"/>
          <a:lstStyle/>
          <a:p>
            <a:pPr marL="0" indent="0" algn="ctr">
              <a:lnSpc>
                <a:spcPts val="1950"/>
              </a:lnSpc>
              <a:buNone/>
            </a:pPr>
            <a:r>
              <a:rPr lang="en-US" sz="1950" dirty="0">
                <a:solidFill>
                  <a:srgbClr val="DAD8E9"/>
                </a:solidFill>
                <a:latin typeface="Prompt Medium" pitchFamily="34" charset="0"/>
                <a:ea typeface="Prompt Medium" pitchFamily="34" charset="-122"/>
                <a:cs typeface="Prompt Medium" pitchFamily="34" charset="-120"/>
              </a:rPr>
              <a:t>3</a:t>
            </a:r>
            <a:endParaRPr lang="en-US" sz="1950" dirty="0"/>
          </a:p>
        </p:txBody>
      </p:sp>
      <p:sp>
        <p:nvSpPr>
          <p:cNvPr id="16" name="Text 12"/>
          <p:cNvSpPr/>
          <p:nvPr/>
        </p:nvSpPr>
        <p:spPr>
          <a:xfrm>
            <a:off x="1255038" y="4695468"/>
            <a:ext cx="2066330" cy="258366"/>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Error Minimization</a:t>
            </a:r>
            <a:endParaRPr lang="en-US" sz="1600" dirty="0"/>
          </a:p>
        </p:txBody>
      </p:sp>
      <p:sp>
        <p:nvSpPr>
          <p:cNvPr id="17" name="Text 13"/>
          <p:cNvSpPr/>
          <p:nvPr/>
        </p:nvSpPr>
        <p:spPr>
          <a:xfrm>
            <a:off x="1255038" y="5065395"/>
            <a:ext cx="7238167" cy="595074"/>
          </a:xfrm>
          <a:prstGeom prst="rect">
            <a:avLst/>
          </a:prstGeom>
          <a:noFill/>
          <a:ln/>
        </p:spPr>
        <p:txBody>
          <a:bodyPr wrap="square" lIns="0" tIns="0" rIns="0" bIns="0" rtlCol="0" anchor="t"/>
          <a:lstStyle/>
          <a:p>
            <a:pPr marL="0" indent="0" algn="l">
              <a:lnSpc>
                <a:spcPts val="2300"/>
              </a:lnSpc>
              <a:buNone/>
            </a:pPr>
            <a:r>
              <a:rPr lang="en-US" sz="1450" dirty="0">
                <a:solidFill>
                  <a:srgbClr val="DAD8E9"/>
                </a:solidFill>
                <a:ea typeface="Mukta Light" pitchFamily="34" charset="-122"/>
                <a:cs typeface="Mukta Light" pitchFamily="34" charset="-120"/>
              </a:rPr>
              <a:t>The line is fitted by minimizing the sum of squared errors (RSS) between predicted (</a:t>
            </a:r>
            <a:r>
              <a:rPr lang="en-US" sz="1450" i="1" dirty="0">
                <a:solidFill>
                  <a:srgbClr val="DAD8E9"/>
                </a:solidFill>
                <a:ea typeface="Mukta Light" pitchFamily="34" charset="-122"/>
                <a:cs typeface="Mukta Light" pitchFamily="34" charset="-120"/>
              </a:rPr>
              <a:t>y'</a:t>
            </a:r>
            <a:r>
              <a:rPr lang="en-US" sz="1450" dirty="0">
                <a:solidFill>
                  <a:srgbClr val="DAD8E9"/>
                </a:solidFill>
                <a:ea typeface="Mukta Light" pitchFamily="34" charset="-122"/>
                <a:cs typeface="Mukta Light" pitchFamily="34" charset="-120"/>
              </a:rPr>
              <a:t>) and actual (</a:t>
            </a:r>
            <a:r>
              <a:rPr lang="en-US" sz="1450" i="1" dirty="0">
                <a:solidFill>
                  <a:srgbClr val="DAD8E9"/>
                </a:solidFill>
                <a:ea typeface="Mukta Light" pitchFamily="34" charset="-122"/>
                <a:cs typeface="Mukta Light" pitchFamily="34" charset="-120"/>
              </a:rPr>
              <a:t>y</a:t>
            </a:r>
            <a:r>
              <a:rPr lang="en-US" sz="1450" dirty="0">
                <a:solidFill>
                  <a:srgbClr val="DAD8E9"/>
                </a:solidFill>
                <a:ea typeface="Mukta Light" pitchFamily="34" charset="-122"/>
                <a:cs typeface="Mukta Light" pitchFamily="34" charset="-120"/>
              </a:rPr>
              <a:t>) values:</a:t>
            </a:r>
            <a:endParaRPr lang="en-US" sz="1450" dirty="0"/>
          </a:p>
        </p:txBody>
      </p:sp>
      <p:sp>
        <p:nvSpPr>
          <p:cNvPr id="18" name="Text 14"/>
          <p:cNvSpPr/>
          <p:nvPr/>
        </p:nvSpPr>
        <p:spPr>
          <a:xfrm>
            <a:off x="1255038" y="5895737"/>
            <a:ext cx="7238167" cy="40493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9" name="Image 2" descr="preencoded.png"/>
          <p:cNvPicPr>
            <a:picLocks noChangeAspect="1"/>
          </p:cNvPicPr>
          <p:nvPr/>
        </p:nvPicPr>
        <p:blipFill>
          <a:blip r:embed="rId5"/>
          <a:stretch>
            <a:fillRect/>
          </a:stretch>
        </p:blipFill>
        <p:spPr>
          <a:xfrm>
            <a:off x="1255038" y="5895737"/>
            <a:ext cx="7238167" cy="404932"/>
          </a:xfrm>
          <a:prstGeom prst="rect">
            <a:avLst/>
          </a:prstGeom>
        </p:spPr>
      </p:pic>
      <p:sp>
        <p:nvSpPr>
          <p:cNvPr id="20" name="Shape 15"/>
          <p:cNvSpPr/>
          <p:nvPr/>
        </p:nvSpPr>
        <p:spPr>
          <a:xfrm>
            <a:off x="650796" y="6672501"/>
            <a:ext cx="418386" cy="418386"/>
          </a:xfrm>
          <a:prstGeom prst="roundRect">
            <a:avLst>
              <a:gd name="adj" fmla="val 18669"/>
            </a:avLst>
          </a:prstGeom>
          <a:solidFill>
            <a:srgbClr val="542C49"/>
          </a:solidFill>
          <a:ln w="7620">
            <a:solidFill>
              <a:srgbClr val="6D4562"/>
            </a:solidFill>
            <a:prstDash val="solid"/>
          </a:ln>
        </p:spPr>
      </p:sp>
      <p:sp>
        <p:nvSpPr>
          <p:cNvPr id="21" name="Text 16"/>
          <p:cNvSpPr/>
          <p:nvPr/>
        </p:nvSpPr>
        <p:spPr>
          <a:xfrm>
            <a:off x="736044" y="6726734"/>
            <a:ext cx="247888" cy="309920"/>
          </a:xfrm>
          <a:prstGeom prst="rect">
            <a:avLst/>
          </a:prstGeom>
          <a:noFill/>
          <a:ln/>
        </p:spPr>
        <p:txBody>
          <a:bodyPr wrap="none" lIns="0" tIns="0" rIns="0" bIns="0" rtlCol="0" anchor="t"/>
          <a:lstStyle/>
          <a:p>
            <a:pPr marL="0" indent="0" algn="ctr">
              <a:lnSpc>
                <a:spcPts val="1950"/>
              </a:lnSpc>
              <a:buNone/>
            </a:pPr>
            <a:r>
              <a:rPr lang="en-US" sz="1950" dirty="0">
                <a:solidFill>
                  <a:srgbClr val="DAD8E9"/>
                </a:solidFill>
                <a:latin typeface="Prompt Medium" pitchFamily="34" charset="0"/>
                <a:ea typeface="Prompt Medium" pitchFamily="34" charset="-122"/>
                <a:cs typeface="Prompt Medium" pitchFamily="34" charset="-120"/>
              </a:rPr>
              <a:t>4</a:t>
            </a:r>
            <a:endParaRPr lang="en-US" sz="1950" dirty="0"/>
          </a:p>
        </p:txBody>
      </p:sp>
      <p:sp>
        <p:nvSpPr>
          <p:cNvPr id="22" name="Text 17"/>
          <p:cNvSpPr/>
          <p:nvPr/>
        </p:nvSpPr>
        <p:spPr>
          <a:xfrm>
            <a:off x="1255038" y="6736318"/>
            <a:ext cx="2066330" cy="258366"/>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Prediction</a:t>
            </a:r>
            <a:endParaRPr lang="en-US" sz="1600" dirty="0"/>
          </a:p>
        </p:txBody>
      </p:sp>
      <p:sp>
        <p:nvSpPr>
          <p:cNvPr id="23" name="Text 18"/>
          <p:cNvSpPr/>
          <p:nvPr/>
        </p:nvSpPr>
        <p:spPr>
          <a:xfrm>
            <a:off x="1255038" y="7106245"/>
            <a:ext cx="7238167" cy="595074"/>
          </a:xfrm>
          <a:prstGeom prst="rect">
            <a:avLst/>
          </a:prstGeom>
          <a:noFill/>
          <a:ln/>
        </p:spPr>
        <p:txBody>
          <a:bodyPr wrap="square" lIns="0" tIns="0" rIns="0" bIns="0" rtlCol="0" anchor="t"/>
          <a:lstStyle/>
          <a:p>
            <a:pPr marL="0" indent="0" algn="l">
              <a:lnSpc>
                <a:spcPts val="2300"/>
              </a:lnSpc>
              <a:buNone/>
            </a:pPr>
            <a:r>
              <a:rPr lang="en-US" sz="1450" dirty="0">
                <a:solidFill>
                  <a:srgbClr val="DAD8E9"/>
                </a:solidFill>
                <a:ea typeface="Mukta Light" pitchFamily="34" charset="-122"/>
                <a:cs typeface="Mukta Light" pitchFamily="34" charset="-120"/>
              </a:rPr>
              <a:t>Once optimal </a:t>
            </a:r>
            <a:r>
              <a:rPr lang="en-US" sz="1450" i="1" dirty="0">
                <a:solidFill>
                  <a:srgbClr val="DAD8E9"/>
                </a:solidFill>
                <a:ea typeface="Mukta Light" pitchFamily="34" charset="-122"/>
                <a:cs typeface="Mukta Light" pitchFamily="34" charset="-120"/>
              </a:rPr>
              <a:t>m</a:t>
            </a:r>
            <a:r>
              <a:rPr lang="en-US" sz="1450" dirty="0">
                <a:solidFill>
                  <a:srgbClr val="DAD8E9"/>
                </a:solidFill>
                <a:ea typeface="Mukta Light" pitchFamily="34" charset="-122"/>
                <a:cs typeface="Mukta Light" pitchFamily="34" charset="-120"/>
              </a:rPr>
              <a:t> (slope) and </a:t>
            </a:r>
            <a:r>
              <a:rPr lang="en-US" sz="1450" i="1" dirty="0">
                <a:solidFill>
                  <a:srgbClr val="DAD8E9"/>
                </a:solidFill>
                <a:ea typeface="Mukta Light" pitchFamily="34" charset="-122"/>
                <a:cs typeface="Mukta Light" pitchFamily="34" charset="-120"/>
              </a:rPr>
              <a:t>c</a:t>
            </a:r>
            <a:r>
              <a:rPr lang="en-US" sz="1450" dirty="0">
                <a:solidFill>
                  <a:srgbClr val="DAD8E9"/>
                </a:solidFill>
                <a:ea typeface="Mukta Light" pitchFamily="34" charset="-122"/>
                <a:cs typeface="Mukta Light" pitchFamily="34" charset="-120"/>
              </a:rPr>
              <a:t> (intercept) are determined, new </a:t>
            </a:r>
            <a:r>
              <a:rPr lang="en-US" sz="1450" i="1" dirty="0">
                <a:solidFill>
                  <a:srgbClr val="DAD8E9"/>
                </a:solidFill>
                <a:ea typeface="Mukta Light" pitchFamily="34" charset="-122"/>
                <a:cs typeface="Mukta Light" pitchFamily="34" charset="-120"/>
              </a:rPr>
              <a:t>y</a:t>
            </a:r>
            <a:r>
              <a:rPr lang="en-US" sz="1450" dirty="0">
                <a:solidFill>
                  <a:srgbClr val="DAD8E9"/>
                </a:solidFill>
                <a:ea typeface="Mukta Light" pitchFamily="34" charset="-122"/>
                <a:cs typeface="Mukta Light" pitchFamily="34" charset="-120"/>
              </a:rPr>
              <a:t> values can be predicted by substituting the corresponding </a:t>
            </a:r>
            <a:r>
              <a:rPr lang="en-US" sz="1450" i="1" dirty="0">
                <a:solidFill>
                  <a:srgbClr val="DAD8E9"/>
                </a:solidFill>
                <a:ea typeface="Mukta Light" pitchFamily="34" charset="-122"/>
                <a:cs typeface="Mukta Light" pitchFamily="34" charset="-120"/>
              </a:rPr>
              <a:t>x</a:t>
            </a:r>
            <a:r>
              <a:rPr lang="en-US" sz="1450" dirty="0">
                <a:solidFill>
                  <a:srgbClr val="DAD8E9"/>
                </a:solidFill>
                <a:ea typeface="Mukta Light" pitchFamily="34" charset="-122"/>
                <a:cs typeface="Mukta Light" pitchFamily="34" charset="-120"/>
              </a:rPr>
              <a:t> values into the equation.</a:t>
            </a:r>
            <a:endParaRPr lang="en-US" sz="1450" dirty="0"/>
          </a:p>
        </p:txBody>
      </p:sp>
      <p:pic>
        <p:nvPicPr>
          <p:cNvPr id="25" name="Picture 24">
            <a:extLst>
              <a:ext uri="{FF2B5EF4-FFF2-40B4-BE49-F238E27FC236}">
                <a16:creationId xmlns:a16="http://schemas.microsoft.com/office/drawing/2014/main" id="{7ADF7465-1868-B201-8AC8-4F31854C097C}"/>
              </a:ext>
            </a:extLst>
          </p:cNvPr>
          <p:cNvPicPr>
            <a:picLocks noChangeAspect="1"/>
          </p:cNvPicPr>
          <p:nvPr/>
        </p:nvPicPr>
        <p:blipFill>
          <a:blip r:embed="rId6"/>
          <a:stretch>
            <a:fillRect/>
          </a:stretch>
        </p:blipFill>
        <p:spPr>
          <a:xfrm>
            <a:off x="11224748" y="6143484"/>
            <a:ext cx="1629002" cy="314369"/>
          </a:xfrm>
          <a:prstGeom prst="rect">
            <a:avLst/>
          </a:prstGeom>
        </p:spPr>
      </p:pic>
      <p:pic>
        <p:nvPicPr>
          <p:cNvPr id="27" name="Picture 26">
            <a:extLst>
              <a:ext uri="{FF2B5EF4-FFF2-40B4-BE49-F238E27FC236}">
                <a16:creationId xmlns:a16="http://schemas.microsoft.com/office/drawing/2014/main" id="{74BAB6BF-AFBC-942E-CA74-DD5A6B666D51}"/>
              </a:ext>
            </a:extLst>
          </p:cNvPr>
          <p:cNvPicPr>
            <a:picLocks noChangeAspect="1"/>
          </p:cNvPicPr>
          <p:nvPr/>
        </p:nvPicPr>
        <p:blipFill>
          <a:blip r:embed="rId6"/>
          <a:stretch>
            <a:fillRect/>
          </a:stretch>
        </p:blipFill>
        <p:spPr>
          <a:xfrm rot="16200000">
            <a:off x="8719093" y="4102634"/>
            <a:ext cx="1629002" cy="314369"/>
          </a:xfrm>
          <a:prstGeom prst="rect">
            <a:avLst/>
          </a:prstGeom>
        </p:spPr>
      </p:pic>
      <p:sp>
        <p:nvSpPr>
          <p:cNvPr id="24" name="TextBox 23">
            <a:extLst>
              <a:ext uri="{FF2B5EF4-FFF2-40B4-BE49-F238E27FC236}">
                <a16:creationId xmlns:a16="http://schemas.microsoft.com/office/drawing/2014/main" id="{90ACD7C4-3E0D-75BE-0F77-1D227C20756B}"/>
              </a:ext>
            </a:extLst>
          </p:cNvPr>
          <p:cNvSpPr txBox="1"/>
          <p:nvPr/>
        </p:nvSpPr>
        <p:spPr>
          <a:xfrm>
            <a:off x="9376409" y="3850720"/>
            <a:ext cx="314370" cy="369332"/>
          </a:xfrm>
          <a:prstGeom prst="rect">
            <a:avLst/>
          </a:prstGeom>
          <a:noFill/>
        </p:spPr>
        <p:txBody>
          <a:bodyPr wrap="square" rtlCol="0">
            <a:spAutoFit/>
          </a:bodyPr>
          <a:lstStyle/>
          <a:p>
            <a:r>
              <a:rPr lang="en-US" dirty="0">
                <a:solidFill>
                  <a:schemeClr val="bg1"/>
                </a:solidFill>
              </a:rPr>
              <a:t>Y</a:t>
            </a:r>
            <a:endParaRPr lang="en-IN" dirty="0">
              <a:solidFill>
                <a:schemeClr val="bg1"/>
              </a:solidFill>
            </a:endParaRPr>
          </a:p>
        </p:txBody>
      </p:sp>
      <p:sp>
        <p:nvSpPr>
          <p:cNvPr id="26" name="TextBox 25">
            <a:extLst>
              <a:ext uri="{FF2B5EF4-FFF2-40B4-BE49-F238E27FC236}">
                <a16:creationId xmlns:a16="http://schemas.microsoft.com/office/drawing/2014/main" id="{2D6CEB8B-C553-91C0-9C0F-22FD1BE9C432}"/>
              </a:ext>
            </a:extLst>
          </p:cNvPr>
          <p:cNvSpPr txBox="1"/>
          <p:nvPr/>
        </p:nvSpPr>
        <p:spPr>
          <a:xfrm>
            <a:off x="11758702" y="6088521"/>
            <a:ext cx="314370" cy="369332"/>
          </a:xfrm>
          <a:prstGeom prst="rect">
            <a:avLst/>
          </a:prstGeom>
          <a:noFill/>
        </p:spPr>
        <p:txBody>
          <a:bodyPr wrap="square" rtlCol="0">
            <a:spAutoFit/>
          </a:bodyPr>
          <a:lstStyle/>
          <a:p>
            <a:r>
              <a:rPr lang="en-US" dirty="0">
                <a:solidFill>
                  <a:schemeClr val="bg1"/>
                </a:solidFill>
              </a:rPr>
              <a:t>X</a:t>
            </a:r>
            <a:endParaRPr lang="en-IN"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5976342" y="610791"/>
            <a:ext cx="4022407" cy="388858"/>
          </a:xfrm>
          <a:prstGeom prst="rect">
            <a:avLst/>
          </a:prstGeom>
          <a:noFill/>
          <a:ln/>
        </p:spPr>
        <p:txBody>
          <a:bodyPr wrap="none" lIns="0" tIns="0" rIns="0" bIns="0" rtlCol="0" anchor="t"/>
          <a:lstStyle/>
          <a:p>
            <a:pPr marL="0" indent="0" algn="l">
              <a:lnSpc>
                <a:spcPts val="3050"/>
              </a:lnSpc>
              <a:buNone/>
            </a:pPr>
            <a:r>
              <a:rPr lang="en-US" sz="2400" dirty="0">
                <a:solidFill>
                  <a:srgbClr val="C6BFEE"/>
                </a:solidFill>
                <a:latin typeface="Prompt Medium" pitchFamily="34" charset="0"/>
                <a:ea typeface="Prompt Medium" pitchFamily="34" charset="-122"/>
                <a:cs typeface="Prompt Medium" pitchFamily="34" charset="-120"/>
              </a:rPr>
              <a:t>Multiple Linear Regression</a:t>
            </a:r>
            <a:endParaRPr lang="en-US" sz="2400" dirty="0"/>
          </a:p>
        </p:txBody>
      </p:sp>
      <p:sp>
        <p:nvSpPr>
          <p:cNvPr id="5" name="Text 1"/>
          <p:cNvSpPr/>
          <p:nvPr/>
        </p:nvSpPr>
        <p:spPr>
          <a:xfrm>
            <a:off x="5976342" y="1209556"/>
            <a:ext cx="8164116" cy="447913"/>
          </a:xfrm>
          <a:prstGeom prst="rect">
            <a:avLst/>
          </a:prstGeom>
          <a:noFill/>
          <a:ln/>
        </p:spPr>
        <p:txBody>
          <a:bodyPr wrap="squar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Multiple Linear Regression extends simple linear regression by modeling the relationship between a dependent variable and two or more independent variables.</a:t>
            </a:r>
            <a:endParaRPr lang="en-US" sz="1100" dirty="0"/>
          </a:p>
        </p:txBody>
      </p:sp>
      <p:sp>
        <p:nvSpPr>
          <p:cNvPr id="6" name="Shape 2"/>
          <p:cNvSpPr/>
          <p:nvPr/>
        </p:nvSpPr>
        <p:spPr>
          <a:xfrm>
            <a:off x="5976342" y="1814870"/>
            <a:ext cx="8164116" cy="839867"/>
          </a:xfrm>
          <a:prstGeom prst="roundRect">
            <a:avLst>
              <a:gd name="adj" fmla="val 7001"/>
            </a:avLst>
          </a:prstGeom>
          <a:solidFill>
            <a:srgbClr val="0B0C23">
              <a:alpha val="95000"/>
            </a:srgbClr>
          </a:solidFill>
          <a:ln w="15240">
            <a:solidFill>
              <a:srgbClr val="6D4562"/>
            </a:solidFill>
            <a:prstDash val="solid"/>
          </a:ln>
        </p:spPr>
      </p:sp>
      <p:sp>
        <p:nvSpPr>
          <p:cNvPr id="7" name="Shape 3"/>
          <p:cNvSpPr/>
          <p:nvPr/>
        </p:nvSpPr>
        <p:spPr>
          <a:xfrm>
            <a:off x="5991582" y="1830110"/>
            <a:ext cx="559951" cy="809387"/>
          </a:xfrm>
          <a:prstGeom prst="roundRect">
            <a:avLst>
              <a:gd name="adj" fmla="val 7234"/>
            </a:avLst>
          </a:prstGeom>
          <a:solidFill>
            <a:srgbClr val="542C49"/>
          </a:solidFill>
          <a:ln/>
        </p:spPr>
      </p:sp>
      <p:sp>
        <p:nvSpPr>
          <p:cNvPr id="8" name="Text 4"/>
          <p:cNvSpPr/>
          <p:nvPr/>
        </p:nvSpPr>
        <p:spPr>
          <a:xfrm>
            <a:off x="6162794" y="2103596"/>
            <a:ext cx="209907" cy="262414"/>
          </a:xfrm>
          <a:prstGeom prst="rect">
            <a:avLst/>
          </a:prstGeom>
          <a:noFill/>
          <a:ln/>
        </p:spPr>
        <p:txBody>
          <a:bodyPr wrap="none" lIns="0" tIns="0" rIns="0" bIns="0" rtlCol="0" anchor="t"/>
          <a:lstStyle/>
          <a:p>
            <a:pPr marL="0" indent="0" algn="l">
              <a:lnSpc>
                <a:spcPts val="1650"/>
              </a:lnSpc>
              <a:buNone/>
            </a:pPr>
            <a:r>
              <a:rPr lang="en-US" sz="1650" dirty="0">
                <a:solidFill>
                  <a:srgbClr val="DAD8E9"/>
                </a:solidFill>
                <a:latin typeface="Prompt Medium" pitchFamily="34" charset="0"/>
                <a:ea typeface="Prompt Medium" pitchFamily="34" charset="-122"/>
                <a:cs typeface="Prompt Medium" pitchFamily="34" charset="-120"/>
              </a:rPr>
              <a:t>1</a:t>
            </a:r>
            <a:endParaRPr lang="en-US" sz="1650" dirty="0"/>
          </a:p>
        </p:txBody>
      </p:sp>
      <p:sp>
        <p:nvSpPr>
          <p:cNvPr id="9" name="Text 5"/>
          <p:cNvSpPr/>
          <p:nvPr/>
        </p:nvSpPr>
        <p:spPr>
          <a:xfrm>
            <a:off x="6691432" y="1970008"/>
            <a:ext cx="1830586" cy="194310"/>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Multi-variable Extension</a:t>
            </a:r>
            <a:endParaRPr lang="en-US" sz="1200" dirty="0"/>
          </a:p>
        </p:txBody>
      </p:sp>
      <p:sp>
        <p:nvSpPr>
          <p:cNvPr id="10" name="Text 6"/>
          <p:cNvSpPr/>
          <p:nvPr/>
        </p:nvSpPr>
        <p:spPr>
          <a:xfrm>
            <a:off x="6691432" y="2248257"/>
            <a:ext cx="7433786" cy="223957"/>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Similar to Linear Regression, but incorporates multiple independent variables, each with its own coefficient.</a:t>
            </a:r>
            <a:endParaRPr lang="en-US" sz="1100" dirty="0"/>
          </a:p>
        </p:txBody>
      </p:sp>
      <p:sp>
        <p:nvSpPr>
          <p:cNvPr id="11" name="Shape 7"/>
          <p:cNvSpPr/>
          <p:nvPr/>
        </p:nvSpPr>
        <p:spPr>
          <a:xfrm>
            <a:off x="5976342" y="2794635"/>
            <a:ext cx="8164116" cy="839867"/>
          </a:xfrm>
          <a:prstGeom prst="roundRect">
            <a:avLst>
              <a:gd name="adj" fmla="val 7001"/>
            </a:avLst>
          </a:prstGeom>
          <a:solidFill>
            <a:srgbClr val="0B0C23">
              <a:alpha val="95000"/>
            </a:srgbClr>
          </a:solidFill>
          <a:ln w="15240">
            <a:solidFill>
              <a:srgbClr val="6D4562"/>
            </a:solidFill>
            <a:prstDash val="solid"/>
          </a:ln>
        </p:spPr>
      </p:sp>
      <p:sp>
        <p:nvSpPr>
          <p:cNvPr id="12" name="Shape 8"/>
          <p:cNvSpPr/>
          <p:nvPr/>
        </p:nvSpPr>
        <p:spPr>
          <a:xfrm>
            <a:off x="5991582" y="2809875"/>
            <a:ext cx="559951" cy="809387"/>
          </a:xfrm>
          <a:prstGeom prst="roundRect">
            <a:avLst>
              <a:gd name="adj" fmla="val 7234"/>
            </a:avLst>
          </a:prstGeom>
          <a:solidFill>
            <a:srgbClr val="542C49"/>
          </a:solidFill>
          <a:ln/>
        </p:spPr>
      </p:sp>
      <p:sp>
        <p:nvSpPr>
          <p:cNvPr id="13" name="Text 9"/>
          <p:cNvSpPr/>
          <p:nvPr/>
        </p:nvSpPr>
        <p:spPr>
          <a:xfrm>
            <a:off x="6162794" y="3083362"/>
            <a:ext cx="209907" cy="262414"/>
          </a:xfrm>
          <a:prstGeom prst="rect">
            <a:avLst/>
          </a:prstGeom>
          <a:noFill/>
          <a:ln/>
        </p:spPr>
        <p:txBody>
          <a:bodyPr wrap="none" lIns="0" tIns="0" rIns="0" bIns="0" rtlCol="0" anchor="t"/>
          <a:lstStyle/>
          <a:p>
            <a:pPr marL="0" indent="0" algn="l">
              <a:lnSpc>
                <a:spcPts val="1650"/>
              </a:lnSpc>
              <a:buNone/>
            </a:pPr>
            <a:r>
              <a:rPr lang="en-US" sz="1650" dirty="0">
                <a:solidFill>
                  <a:srgbClr val="DAD8E9"/>
                </a:solidFill>
                <a:latin typeface="Prompt Medium" pitchFamily="34" charset="0"/>
                <a:ea typeface="Prompt Medium" pitchFamily="34" charset="-122"/>
                <a:cs typeface="Prompt Medium" pitchFamily="34" charset="-120"/>
              </a:rPr>
              <a:t>2</a:t>
            </a:r>
            <a:endParaRPr lang="en-US" sz="1650" dirty="0"/>
          </a:p>
        </p:txBody>
      </p:sp>
      <p:sp>
        <p:nvSpPr>
          <p:cNvPr id="14" name="Text 10"/>
          <p:cNvSpPr/>
          <p:nvPr/>
        </p:nvSpPr>
        <p:spPr>
          <a:xfrm>
            <a:off x="6691432" y="2949773"/>
            <a:ext cx="1603177" cy="194310"/>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Plane/Hyperplane Fit</a:t>
            </a:r>
            <a:endParaRPr lang="en-US" sz="1200" dirty="0"/>
          </a:p>
        </p:txBody>
      </p:sp>
      <p:sp>
        <p:nvSpPr>
          <p:cNvPr id="15" name="Text 11"/>
          <p:cNvSpPr/>
          <p:nvPr/>
        </p:nvSpPr>
        <p:spPr>
          <a:xfrm>
            <a:off x="6691432" y="3228023"/>
            <a:ext cx="7433786" cy="223957"/>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This process is akin to fitting a multi-dimensional plane or hyperplane into the coordinate system.</a:t>
            </a:r>
            <a:endParaRPr lang="en-US" sz="1100" dirty="0"/>
          </a:p>
        </p:txBody>
      </p:sp>
      <p:sp>
        <p:nvSpPr>
          <p:cNvPr id="16" name="Shape 12"/>
          <p:cNvSpPr/>
          <p:nvPr/>
        </p:nvSpPr>
        <p:spPr>
          <a:xfrm>
            <a:off x="5976342" y="3774400"/>
            <a:ext cx="8164116" cy="1294448"/>
          </a:xfrm>
          <a:prstGeom prst="roundRect">
            <a:avLst>
              <a:gd name="adj" fmla="val 4542"/>
            </a:avLst>
          </a:prstGeom>
          <a:solidFill>
            <a:srgbClr val="0B0C23">
              <a:alpha val="95000"/>
            </a:srgbClr>
          </a:solidFill>
          <a:ln w="15240">
            <a:solidFill>
              <a:srgbClr val="6D4562"/>
            </a:solidFill>
            <a:prstDash val="solid"/>
          </a:ln>
        </p:spPr>
      </p:sp>
      <p:sp>
        <p:nvSpPr>
          <p:cNvPr id="17" name="Shape 13"/>
          <p:cNvSpPr/>
          <p:nvPr/>
        </p:nvSpPr>
        <p:spPr>
          <a:xfrm>
            <a:off x="5991582" y="3789640"/>
            <a:ext cx="559951" cy="1263968"/>
          </a:xfrm>
          <a:prstGeom prst="roundRect">
            <a:avLst>
              <a:gd name="adj" fmla="val 7234"/>
            </a:avLst>
          </a:prstGeom>
          <a:solidFill>
            <a:srgbClr val="542C49"/>
          </a:solidFill>
          <a:ln/>
        </p:spPr>
      </p:sp>
      <p:sp>
        <p:nvSpPr>
          <p:cNvPr id="18" name="Text 14"/>
          <p:cNvSpPr/>
          <p:nvPr/>
        </p:nvSpPr>
        <p:spPr>
          <a:xfrm>
            <a:off x="6162794" y="4290417"/>
            <a:ext cx="209907" cy="262414"/>
          </a:xfrm>
          <a:prstGeom prst="rect">
            <a:avLst/>
          </a:prstGeom>
          <a:noFill/>
          <a:ln/>
        </p:spPr>
        <p:txBody>
          <a:bodyPr wrap="none" lIns="0" tIns="0" rIns="0" bIns="0" rtlCol="0" anchor="t"/>
          <a:lstStyle/>
          <a:p>
            <a:pPr marL="0" indent="0" algn="l">
              <a:lnSpc>
                <a:spcPts val="1650"/>
              </a:lnSpc>
              <a:buNone/>
            </a:pPr>
            <a:r>
              <a:rPr lang="en-US" sz="1650" dirty="0">
                <a:solidFill>
                  <a:srgbClr val="DAD8E9"/>
                </a:solidFill>
                <a:latin typeface="Prompt Medium" pitchFamily="34" charset="0"/>
                <a:ea typeface="Prompt Medium" pitchFamily="34" charset="-122"/>
                <a:cs typeface="Prompt Medium" pitchFamily="34" charset="-120"/>
              </a:rPr>
              <a:t>3</a:t>
            </a:r>
            <a:endParaRPr lang="en-US" sz="1650" dirty="0"/>
          </a:p>
        </p:txBody>
      </p:sp>
      <p:sp>
        <p:nvSpPr>
          <p:cNvPr id="19" name="Text 15"/>
          <p:cNvSpPr/>
          <p:nvPr/>
        </p:nvSpPr>
        <p:spPr>
          <a:xfrm>
            <a:off x="6691432" y="3929539"/>
            <a:ext cx="1555433" cy="194310"/>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Error Minimization</a:t>
            </a:r>
            <a:endParaRPr lang="en-US" sz="1200" dirty="0"/>
          </a:p>
        </p:txBody>
      </p:sp>
      <p:sp>
        <p:nvSpPr>
          <p:cNvPr id="20" name="Text 16"/>
          <p:cNvSpPr/>
          <p:nvPr/>
        </p:nvSpPr>
        <p:spPr>
          <a:xfrm>
            <a:off x="6691432" y="4207788"/>
            <a:ext cx="7433786" cy="223957"/>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The optimal plane/hyperplane is found by minimizing the sum of squared errors (RSS) between predicted and actual values:</a:t>
            </a:r>
            <a:endParaRPr lang="en-US" sz="1100" dirty="0"/>
          </a:p>
        </p:txBody>
      </p:sp>
      <p:sp>
        <p:nvSpPr>
          <p:cNvPr id="21" name="Text 17"/>
          <p:cNvSpPr/>
          <p:nvPr/>
        </p:nvSpPr>
        <p:spPr>
          <a:xfrm>
            <a:off x="6691432" y="4608909"/>
            <a:ext cx="7433786" cy="304800"/>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22" name="Image 2" descr="preencoded.png"/>
          <p:cNvPicPr>
            <a:picLocks noChangeAspect="1"/>
          </p:cNvPicPr>
          <p:nvPr/>
        </p:nvPicPr>
        <p:blipFill>
          <a:blip r:embed="rId4"/>
          <a:stretch>
            <a:fillRect/>
          </a:stretch>
        </p:blipFill>
        <p:spPr>
          <a:xfrm>
            <a:off x="6691432" y="4608909"/>
            <a:ext cx="7433786" cy="304800"/>
          </a:xfrm>
          <a:prstGeom prst="rect">
            <a:avLst/>
          </a:prstGeom>
        </p:spPr>
      </p:pic>
      <p:sp>
        <p:nvSpPr>
          <p:cNvPr id="23" name="Shape 18"/>
          <p:cNvSpPr/>
          <p:nvPr/>
        </p:nvSpPr>
        <p:spPr>
          <a:xfrm>
            <a:off x="5976342" y="5208746"/>
            <a:ext cx="8164116" cy="1036439"/>
          </a:xfrm>
          <a:prstGeom prst="roundRect">
            <a:avLst>
              <a:gd name="adj" fmla="val 5673"/>
            </a:avLst>
          </a:prstGeom>
          <a:solidFill>
            <a:srgbClr val="0B0C23">
              <a:alpha val="95000"/>
            </a:srgbClr>
          </a:solidFill>
          <a:ln w="15240">
            <a:solidFill>
              <a:srgbClr val="6D4562"/>
            </a:solidFill>
            <a:prstDash val="solid"/>
          </a:ln>
        </p:spPr>
      </p:sp>
      <p:sp>
        <p:nvSpPr>
          <p:cNvPr id="24" name="Shape 19"/>
          <p:cNvSpPr/>
          <p:nvPr/>
        </p:nvSpPr>
        <p:spPr>
          <a:xfrm>
            <a:off x="5991582" y="5223986"/>
            <a:ext cx="559951" cy="1005959"/>
          </a:xfrm>
          <a:prstGeom prst="roundRect">
            <a:avLst>
              <a:gd name="adj" fmla="val 7234"/>
            </a:avLst>
          </a:prstGeom>
          <a:solidFill>
            <a:srgbClr val="542C49"/>
          </a:solidFill>
          <a:ln/>
        </p:spPr>
      </p:sp>
      <p:sp>
        <p:nvSpPr>
          <p:cNvPr id="25" name="Text 20"/>
          <p:cNvSpPr/>
          <p:nvPr/>
        </p:nvSpPr>
        <p:spPr>
          <a:xfrm>
            <a:off x="6162794" y="5595699"/>
            <a:ext cx="209907" cy="262414"/>
          </a:xfrm>
          <a:prstGeom prst="rect">
            <a:avLst/>
          </a:prstGeom>
          <a:noFill/>
          <a:ln/>
        </p:spPr>
        <p:txBody>
          <a:bodyPr wrap="none" lIns="0" tIns="0" rIns="0" bIns="0" rtlCol="0" anchor="t"/>
          <a:lstStyle/>
          <a:p>
            <a:pPr marL="0" indent="0" algn="l">
              <a:lnSpc>
                <a:spcPts val="1650"/>
              </a:lnSpc>
              <a:buNone/>
            </a:pPr>
            <a:r>
              <a:rPr lang="en-US" sz="1650" dirty="0">
                <a:solidFill>
                  <a:srgbClr val="DAD8E9"/>
                </a:solidFill>
                <a:latin typeface="Prompt Medium" pitchFamily="34" charset="0"/>
                <a:ea typeface="Prompt Medium" pitchFamily="34" charset="-122"/>
                <a:cs typeface="Prompt Medium" pitchFamily="34" charset="-120"/>
              </a:rPr>
              <a:t>4</a:t>
            </a:r>
            <a:endParaRPr lang="en-US" sz="1650" dirty="0"/>
          </a:p>
        </p:txBody>
      </p:sp>
      <p:sp>
        <p:nvSpPr>
          <p:cNvPr id="26" name="Text 21"/>
          <p:cNvSpPr/>
          <p:nvPr/>
        </p:nvSpPr>
        <p:spPr>
          <a:xfrm>
            <a:off x="6691432" y="5363885"/>
            <a:ext cx="1555433" cy="194310"/>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Closest Fit</a:t>
            </a:r>
            <a:endParaRPr lang="en-US" sz="1200" dirty="0"/>
          </a:p>
        </p:txBody>
      </p:sp>
      <p:sp>
        <p:nvSpPr>
          <p:cNvPr id="27" name="Text 22"/>
          <p:cNvSpPr/>
          <p:nvPr/>
        </p:nvSpPr>
        <p:spPr>
          <a:xfrm>
            <a:off x="6691432" y="5642134"/>
            <a:ext cx="7433786" cy="447913"/>
          </a:xfrm>
          <a:prstGeom prst="rect">
            <a:avLst/>
          </a:prstGeom>
          <a:noFill/>
          <a:ln/>
        </p:spPr>
        <p:txBody>
          <a:bodyPr wrap="squar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The objective is to position the plane/hyperplane such that it is closest to the majority of the data points in the multi-dimensional space.</a:t>
            </a:r>
            <a:endParaRPr lang="en-US" sz="1100" dirty="0"/>
          </a:p>
        </p:txBody>
      </p:sp>
      <p:sp>
        <p:nvSpPr>
          <p:cNvPr id="28" name="Shape 23"/>
          <p:cNvSpPr/>
          <p:nvPr/>
        </p:nvSpPr>
        <p:spPr>
          <a:xfrm>
            <a:off x="5976342" y="6385084"/>
            <a:ext cx="8164116" cy="1233607"/>
          </a:xfrm>
          <a:prstGeom prst="roundRect">
            <a:avLst>
              <a:gd name="adj" fmla="val 4766"/>
            </a:avLst>
          </a:prstGeom>
          <a:solidFill>
            <a:srgbClr val="0B0C23">
              <a:alpha val="95000"/>
            </a:srgbClr>
          </a:solidFill>
          <a:ln w="15240">
            <a:solidFill>
              <a:srgbClr val="6D4562"/>
            </a:solidFill>
            <a:prstDash val="solid"/>
          </a:ln>
        </p:spPr>
      </p:sp>
      <p:sp>
        <p:nvSpPr>
          <p:cNvPr id="29" name="Shape 24"/>
          <p:cNvSpPr/>
          <p:nvPr/>
        </p:nvSpPr>
        <p:spPr>
          <a:xfrm>
            <a:off x="5991582" y="6400324"/>
            <a:ext cx="559951" cy="1203127"/>
          </a:xfrm>
          <a:prstGeom prst="roundRect">
            <a:avLst>
              <a:gd name="adj" fmla="val 7234"/>
            </a:avLst>
          </a:prstGeom>
          <a:solidFill>
            <a:srgbClr val="542C49"/>
          </a:solidFill>
          <a:ln/>
        </p:spPr>
      </p:sp>
      <p:sp>
        <p:nvSpPr>
          <p:cNvPr id="30" name="Text 25"/>
          <p:cNvSpPr/>
          <p:nvPr/>
        </p:nvSpPr>
        <p:spPr>
          <a:xfrm>
            <a:off x="6162794" y="6870621"/>
            <a:ext cx="209907" cy="262414"/>
          </a:xfrm>
          <a:prstGeom prst="rect">
            <a:avLst/>
          </a:prstGeom>
          <a:noFill/>
          <a:ln/>
        </p:spPr>
        <p:txBody>
          <a:bodyPr wrap="none" lIns="0" tIns="0" rIns="0" bIns="0" rtlCol="0" anchor="t"/>
          <a:lstStyle/>
          <a:p>
            <a:pPr marL="0" indent="0" algn="l">
              <a:lnSpc>
                <a:spcPts val="1650"/>
              </a:lnSpc>
              <a:buNone/>
            </a:pPr>
            <a:r>
              <a:rPr lang="en-US" sz="1650" dirty="0">
                <a:solidFill>
                  <a:srgbClr val="DAD8E9"/>
                </a:solidFill>
                <a:latin typeface="Prompt Medium" pitchFamily="34" charset="0"/>
                <a:ea typeface="Prompt Medium" pitchFamily="34" charset="-122"/>
                <a:cs typeface="Prompt Medium" pitchFamily="34" charset="-120"/>
              </a:rPr>
              <a:t>5</a:t>
            </a:r>
            <a:endParaRPr lang="en-US" sz="1650" dirty="0"/>
          </a:p>
        </p:txBody>
      </p:sp>
      <p:sp>
        <p:nvSpPr>
          <p:cNvPr id="31" name="Text 26"/>
          <p:cNvSpPr/>
          <p:nvPr/>
        </p:nvSpPr>
        <p:spPr>
          <a:xfrm>
            <a:off x="6691432" y="6540222"/>
            <a:ext cx="1555433" cy="194310"/>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General Equation</a:t>
            </a:r>
            <a:endParaRPr lang="en-US" sz="1200" dirty="0"/>
          </a:p>
        </p:txBody>
      </p:sp>
      <p:sp>
        <p:nvSpPr>
          <p:cNvPr id="32" name="Text 27"/>
          <p:cNvSpPr/>
          <p:nvPr/>
        </p:nvSpPr>
        <p:spPr>
          <a:xfrm>
            <a:off x="6691432" y="6818471"/>
            <a:ext cx="7433786" cy="223957"/>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The general equation for Multiple Linear Regression is:</a:t>
            </a:r>
            <a:endParaRPr lang="en-US" sz="1100" dirty="0"/>
          </a:p>
        </p:txBody>
      </p:sp>
      <p:sp>
        <p:nvSpPr>
          <p:cNvPr id="33" name="Text 28"/>
          <p:cNvSpPr/>
          <p:nvPr/>
        </p:nvSpPr>
        <p:spPr>
          <a:xfrm>
            <a:off x="6691432" y="7219593"/>
            <a:ext cx="7433786" cy="243959"/>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34" name="Image 3" descr="preencoded.png"/>
          <p:cNvPicPr>
            <a:picLocks noChangeAspect="1"/>
          </p:cNvPicPr>
          <p:nvPr/>
        </p:nvPicPr>
        <p:blipFill>
          <a:blip r:embed="rId5"/>
          <a:stretch>
            <a:fillRect/>
          </a:stretch>
        </p:blipFill>
        <p:spPr>
          <a:xfrm>
            <a:off x="6691432" y="7219593"/>
            <a:ext cx="7433786" cy="243959"/>
          </a:xfrm>
          <a:prstGeom prst="rect">
            <a:avLst/>
          </a:prstGeom>
        </p:spPr>
      </p:pic>
      <p:pic>
        <p:nvPicPr>
          <p:cNvPr id="35" name="Picture 34">
            <a:extLst>
              <a:ext uri="{FF2B5EF4-FFF2-40B4-BE49-F238E27FC236}">
                <a16:creationId xmlns:a16="http://schemas.microsoft.com/office/drawing/2014/main" id="{171B2BF4-4C58-7E64-AFDA-1B3335DD998C}"/>
              </a:ext>
            </a:extLst>
          </p:cNvPr>
          <p:cNvPicPr>
            <a:picLocks noChangeAspect="1"/>
          </p:cNvPicPr>
          <p:nvPr/>
        </p:nvPicPr>
        <p:blipFill>
          <a:blip r:embed="rId6"/>
          <a:stretch>
            <a:fillRect/>
          </a:stretch>
        </p:blipFill>
        <p:spPr>
          <a:xfrm>
            <a:off x="12759695" y="7705652"/>
            <a:ext cx="1759193" cy="523948"/>
          </a:xfrm>
          <a:prstGeom prst="rect">
            <a:avLst/>
          </a:prstGeom>
        </p:spPr>
      </p:pic>
      <p:pic>
        <p:nvPicPr>
          <p:cNvPr id="4098" name="Picture 2" descr="Statistics - Multiple Linear Regression | Data Mining | Datacadamia ...">
            <a:extLst>
              <a:ext uri="{FF2B5EF4-FFF2-40B4-BE49-F238E27FC236}">
                <a16:creationId xmlns:a16="http://schemas.microsoft.com/office/drawing/2014/main" id="{A80F76F6-B6C8-4F6D-A9FA-BD50A0D74E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142" y="1729922"/>
            <a:ext cx="4775094" cy="4955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252" y="537567"/>
            <a:ext cx="4344472" cy="543044"/>
          </a:xfrm>
          <a:prstGeom prst="rect">
            <a:avLst/>
          </a:prstGeom>
          <a:noFill/>
          <a:ln/>
        </p:spPr>
        <p:txBody>
          <a:bodyPr wrap="none" lIns="0" tIns="0" rIns="0" bIns="0" rtlCol="0" anchor="t"/>
          <a:lstStyle/>
          <a:p>
            <a:pPr marL="0" indent="0" algn="l">
              <a:lnSpc>
                <a:spcPts val="4250"/>
              </a:lnSpc>
              <a:buNone/>
            </a:pPr>
            <a:r>
              <a:rPr lang="en-US" sz="3400" dirty="0">
                <a:solidFill>
                  <a:srgbClr val="C6BFEE"/>
                </a:solidFill>
                <a:latin typeface="Prompt Medium" pitchFamily="34" charset="0"/>
                <a:ea typeface="Prompt Medium" pitchFamily="34" charset="-122"/>
                <a:cs typeface="Prompt Medium" pitchFamily="34" charset="-120"/>
              </a:rPr>
              <a:t>MLR on the superconductivity dataset:</a:t>
            </a:r>
            <a:endParaRPr lang="en-US" sz="3400" dirty="0"/>
          </a:p>
        </p:txBody>
      </p:sp>
      <p:sp>
        <p:nvSpPr>
          <p:cNvPr id="8" name="Text 4"/>
          <p:cNvSpPr/>
          <p:nvPr/>
        </p:nvSpPr>
        <p:spPr>
          <a:xfrm>
            <a:off x="684252" y="8050054"/>
            <a:ext cx="13261896" cy="312777"/>
          </a:xfrm>
          <a:prstGeom prst="rect">
            <a:avLst/>
          </a:prstGeom>
          <a:noFill/>
          <a:ln/>
        </p:spPr>
        <p:txBody>
          <a:bodyPr wrap="none" lIns="0" tIns="0" rIns="0" bIns="0" rtlCol="0" anchor="t"/>
          <a:lstStyle/>
          <a:p>
            <a:pPr marL="0" indent="0" algn="l">
              <a:lnSpc>
                <a:spcPts val="2450"/>
              </a:lnSpc>
              <a:buNone/>
            </a:pPr>
            <a:endParaRPr lang="en-US" sz="1500" dirty="0"/>
          </a:p>
        </p:txBody>
      </p:sp>
      <p:pic>
        <p:nvPicPr>
          <p:cNvPr id="9" name="Picture 8">
            <a:extLst>
              <a:ext uri="{FF2B5EF4-FFF2-40B4-BE49-F238E27FC236}">
                <a16:creationId xmlns:a16="http://schemas.microsoft.com/office/drawing/2014/main" id="{DE685DB7-33F1-7A34-2000-88EEBC101BE5}"/>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5" name="Picture 4">
            <a:extLst>
              <a:ext uri="{FF2B5EF4-FFF2-40B4-BE49-F238E27FC236}">
                <a16:creationId xmlns:a16="http://schemas.microsoft.com/office/drawing/2014/main" id="{0EFCA6FD-92AA-4E13-FC41-E4457F4E42AB}"/>
              </a:ext>
            </a:extLst>
          </p:cNvPr>
          <p:cNvPicPr>
            <a:picLocks noChangeAspect="1"/>
          </p:cNvPicPr>
          <p:nvPr/>
        </p:nvPicPr>
        <p:blipFill>
          <a:blip r:embed="rId4"/>
          <a:stretch>
            <a:fillRect/>
          </a:stretch>
        </p:blipFill>
        <p:spPr>
          <a:xfrm>
            <a:off x="684252" y="2120325"/>
            <a:ext cx="5660350" cy="4493776"/>
          </a:xfrm>
          <a:prstGeom prst="rect">
            <a:avLst/>
          </a:prstGeom>
        </p:spPr>
      </p:pic>
      <p:pic>
        <p:nvPicPr>
          <p:cNvPr id="15" name="Picture 14">
            <a:extLst>
              <a:ext uri="{FF2B5EF4-FFF2-40B4-BE49-F238E27FC236}">
                <a16:creationId xmlns:a16="http://schemas.microsoft.com/office/drawing/2014/main" id="{765423A7-C83B-367E-5C59-ED3517CE7B6A}"/>
              </a:ext>
            </a:extLst>
          </p:cNvPr>
          <p:cNvPicPr>
            <a:picLocks noChangeAspect="1"/>
          </p:cNvPicPr>
          <p:nvPr/>
        </p:nvPicPr>
        <p:blipFill>
          <a:blip r:embed="rId5"/>
          <a:stretch>
            <a:fillRect/>
          </a:stretch>
        </p:blipFill>
        <p:spPr>
          <a:xfrm>
            <a:off x="7561302" y="2110433"/>
            <a:ext cx="5750721" cy="4493777"/>
          </a:xfrm>
          <a:prstGeom prst="rect">
            <a:avLst/>
          </a:prstGeom>
        </p:spPr>
      </p:pic>
      <p:sp>
        <p:nvSpPr>
          <p:cNvPr id="7" name="TextBox 6">
            <a:extLst>
              <a:ext uri="{FF2B5EF4-FFF2-40B4-BE49-F238E27FC236}">
                <a16:creationId xmlns:a16="http://schemas.microsoft.com/office/drawing/2014/main" id="{2958A1DC-2485-CEC4-6C7F-D2AAA0ABA7E1}"/>
              </a:ext>
            </a:extLst>
          </p:cNvPr>
          <p:cNvSpPr txBox="1"/>
          <p:nvPr/>
        </p:nvSpPr>
        <p:spPr>
          <a:xfrm>
            <a:off x="583890" y="1615500"/>
            <a:ext cx="7315200" cy="369332"/>
          </a:xfrm>
          <a:prstGeom prst="rect">
            <a:avLst/>
          </a:prstGeom>
          <a:noFill/>
        </p:spPr>
        <p:txBody>
          <a:bodyPr wrap="square">
            <a:spAutoFit/>
          </a:bodyPr>
          <a:lstStyle/>
          <a:p>
            <a:r>
              <a:rPr lang="en-US" sz="1800" dirty="0">
                <a:solidFill>
                  <a:schemeClr val="bg1"/>
                </a:solidFill>
              </a:rPr>
              <a:t>How do</a:t>
            </a:r>
            <a:r>
              <a:rPr lang="en-US" dirty="0">
                <a:solidFill>
                  <a:schemeClr val="bg1"/>
                </a:solidFill>
              </a:rPr>
              <a:t>es MLR</a:t>
            </a:r>
            <a:r>
              <a:rPr lang="en-US" sz="1800" dirty="0">
                <a:solidFill>
                  <a:schemeClr val="bg1"/>
                </a:solidFill>
              </a:rPr>
              <a:t> model perform on this dataset?</a:t>
            </a:r>
          </a:p>
        </p:txBody>
      </p:sp>
      <p:sp>
        <p:nvSpPr>
          <p:cNvPr id="11" name="TextBox 10">
            <a:extLst>
              <a:ext uri="{FF2B5EF4-FFF2-40B4-BE49-F238E27FC236}">
                <a16:creationId xmlns:a16="http://schemas.microsoft.com/office/drawing/2014/main" id="{347D56CC-0062-814B-6C23-B6FADAEF5824}"/>
              </a:ext>
            </a:extLst>
          </p:cNvPr>
          <p:cNvSpPr txBox="1"/>
          <p:nvPr/>
        </p:nvSpPr>
        <p:spPr>
          <a:xfrm>
            <a:off x="7449015" y="1625390"/>
            <a:ext cx="7315200" cy="369332"/>
          </a:xfrm>
          <a:prstGeom prst="rect">
            <a:avLst/>
          </a:prstGeom>
          <a:noFill/>
        </p:spPr>
        <p:txBody>
          <a:bodyPr wrap="square">
            <a:spAutoFit/>
          </a:bodyPr>
          <a:lstStyle/>
          <a:p>
            <a:r>
              <a:rPr lang="en-US" sz="1800" dirty="0">
                <a:solidFill>
                  <a:schemeClr val="bg1"/>
                </a:solidFill>
              </a:rPr>
              <a:t>How does model performance change when PCA is applied?</a:t>
            </a:r>
          </a:p>
        </p:txBody>
      </p:sp>
      <p:sp>
        <p:nvSpPr>
          <p:cNvPr id="12" name="Text 1">
            <a:extLst>
              <a:ext uri="{FF2B5EF4-FFF2-40B4-BE49-F238E27FC236}">
                <a16:creationId xmlns:a16="http://schemas.microsoft.com/office/drawing/2014/main" id="{574D4102-0A09-F9FB-3D77-8F63222BB14A}"/>
              </a:ext>
            </a:extLst>
          </p:cNvPr>
          <p:cNvSpPr/>
          <p:nvPr/>
        </p:nvSpPr>
        <p:spPr>
          <a:xfrm>
            <a:off x="699670" y="6801087"/>
            <a:ext cx="6253282" cy="360045"/>
          </a:xfrm>
          <a:prstGeom prst="rect">
            <a:avLst/>
          </a:prstGeom>
          <a:noFill/>
          <a:ln/>
        </p:spPr>
        <p:txBody>
          <a:bodyPr wrap="none" lIns="0" tIns="0" rIns="0" bIns="0" rtlCol="0" anchor="t"/>
          <a:lstStyle/>
          <a:p>
            <a:pPr marL="0" indent="0" algn="l">
              <a:lnSpc>
                <a:spcPts val="2800"/>
              </a:lnSpc>
              <a:buNone/>
            </a:pPr>
            <a:r>
              <a:rPr lang="en-US" sz="1750" dirty="0">
                <a:solidFill>
                  <a:srgbClr val="DAD8E9"/>
                </a:solidFill>
                <a:ea typeface="Mukta Light" pitchFamily="34" charset="-122"/>
                <a:cs typeface="Mukta Light" pitchFamily="34" charset="-120"/>
              </a:rPr>
              <a:t>Without PCA</a:t>
            </a:r>
          </a:p>
          <a:p>
            <a:pPr marL="0" indent="0" algn="l">
              <a:lnSpc>
                <a:spcPts val="2800"/>
              </a:lnSpc>
              <a:buNone/>
            </a:pPr>
            <a:r>
              <a:rPr lang="en-US" sz="1750" dirty="0">
                <a:solidFill>
                  <a:srgbClr val="DAD8E9"/>
                </a:solidFill>
                <a:cs typeface="Mukta Light" pitchFamily="34" charset="-120"/>
              </a:rPr>
              <a:t>This plot shows Predicted Tc vs the expected Tc</a:t>
            </a:r>
            <a:endParaRPr lang="en-US" sz="1750" dirty="0"/>
          </a:p>
        </p:txBody>
      </p:sp>
      <p:sp>
        <p:nvSpPr>
          <p:cNvPr id="13" name="Text 2">
            <a:extLst>
              <a:ext uri="{FF2B5EF4-FFF2-40B4-BE49-F238E27FC236}">
                <a16:creationId xmlns:a16="http://schemas.microsoft.com/office/drawing/2014/main" id="{8CFFF7F0-AFC3-54D5-416E-0F339CAE2D21}"/>
              </a:ext>
            </a:extLst>
          </p:cNvPr>
          <p:cNvSpPr/>
          <p:nvPr/>
        </p:nvSpPr>
        <p:spPr>
          <a:xfrm>
            <a:off x="7561302" y="6289622"/>
            <a:ext cx="6253282" cy="360045"/>
          </a:xfrm>
          <a:prstGeom prst="rect">
            <a:avLst/>
          </a:prstGeom>
          <a:noFill/>
          <a:ln/>
        </p:spPr>
        <p:txBody>
          <a:bodyPr wrap="none" lIns="0" tIns="0" rIns="0" bIns="0" rtlCol="0" anchor="t"/>
          <a:lstStyle/>
          <a:p>
            <a:pPr marL="0" indent="0" algn="l">
              <a:lnSpc>
                <a:spcPts val="2800"/>
              </a:lnSpc>
              <a:buNone/>
            </a:pPr>
            <a:endParaRPr lang="en-US" sz="1750" dirty="0">
              <a:solidFill>
                <a:srgbClr val="DAD8E9"/>
              </a:solidFill>
              <a:latin typeface="Mukta Light" pitchFamily="34" charset="0"/>
              <a:ea typeface="Mukta Light" pitchFamily="34" charset="-122"/>
              <a:cs typeface="Mukta Light" pitchFamily="34" charset="-120"/>
            </a:endParaRPr>
          </a:p>
          <a:p>
            <a:pPr marL="0" indent="0" algn="l">
              <a:lnSpc>
                <a:spcPts val="2800"/>
              </a:lnSpc>
              <a:buNone/>
            </a:pPr>
            <a:r>
              <a:rPr lang="en-US" sz="1750" dirty="0">
                <a:solidFill>
                  <a:srgbClr val="DAD8E9"/>
                </a:solidFill>
                <a:ea typeface="Mukta Light" pitchFamily="34" charset="-122"/>
                <a:cs typeface="Mukta Light" pitchFamily="34" charset="-120"/>
              </a:rPr>
              <a:t>With PCA</a:t>
            </a:r>
          </a:p>
          <a:p>
            <a:pPr marL="0" indent="0" algn="l">
              <a:lnSpc>
                <a:spcPts val="2800"/>
              </a:lnSpc>
              <a:buNone/>
            </a:pPr>
            <a:r>
              <a:rPr lang="en-US" sz="1750" dirty="0">
                <a:solidFill>
                  <a:srgbClr val="DAD8E9"/>
                </a:solidFill>
                <a:cs typeface="Mukta Light" pitchFamily="34" charset="-120"/>
              </a:rPr>
              <a:t>This plot shows predicted Tc vs expected Tc after PCA was applied to </a:t>
            </a:r>
          </a:p>
          <a:p>
            <a:pPr marL="0" indent="0" algn="l">
              <a:lnSpc>
                <a:spcPts val="2800"/>
              </a:lnSpc>
              <a:buNone/>
            </a:pPr>
            <a:r>
              <a:rPr lang="en-US" sz="1750" dirty="0">
                <a:solidFill>
                  <a:srgbClr val="DAD8E9"/>
                </a:solidFill>
                <a:cs typeface="Mukta Light" pitchFamily="34" charset="-120"/>
              </a:rPr>
              <a:t>Feature scaled dataset .</a:t>
            </a:r>
            <a:endParaRPr lang="en-US" sz="1750" dirty="0"/>
          </a:p>
        </p:txBody>
      </p:sp>
      <p:sp>
        <p:nvSpPr>
          <p:cNvPr id="14" name="TextBox 13">
            <a:extLst>
              <a:ext uri="{FF2B5EF4-FFF2-40B4-BE49-F238E27FC236}">
                <a16:creationId xmlns:a16="http://schemas.microsoft.com/office/drawing/2014/main" id="{EC52491F-57E6-14AC-6B33-79F9326B5148}"/>
              </a:ext>
            </a:extLst>
          </p:cNvPr>
          <p:cNvSpPr txBox="1"/>
          <p:nvPr/>
        </p:nvSpPr>
        <p:spPr>
          <a:xfrm>
            <a:off x="3087111" y="7734685"/>
            <a:ext cx="10727473" cy="430887"/>
          </a:xfrm>
          <a:prstGeom prst="rect">
            <a:avLst/>
          </a:prstGeom>
          <a:noFill/>
        </p:spPr>
        <p:txBody>
          <a:bodyPr wrap="square">
            <a:spAutoFit/>
          </a:bodyPr>
          <a:lstStyle/>
          <a:p>
            <a:pPr marL="0" indent="0" algn="l">
              <a:lnSpc>
                <a:spcPts val="2800"/>
              </a:lnSpc>
              <a:buNone/>
            </a:pPr>
            <a:r>
              <a:rPr lang="en-US" sz="1800" b="1" dirty="0">
                <a:solidFill>
                  <a:srgbClr val="DAD8E9"/>
                </a:solidFill>
                <a:latin typeface="Mukta Light" pitchFamily="34" charset="0"/>
                <a:cs typeface="Mukta Light" pitchFamily="34" charset="-120"/>
              </a:rPr>
              <a:t>These plots shows that the models performance decreases after PCA was applied. </a:t>
            </a:r>
            <a:endParaRPr lang="en-US" sz="1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06853" y="0"/>
            <a:ext cx="5486400" cy="8229600"/>
          </a:xfrm>
          <a:prstGeom prst="rect">
            <a:avLst/>
          </a:prstGeom>
        </p:spPr>
      </p:pic>
      <p:sp>
        <p:nvSpPr>
          <p:cNvPr id="4" name="Text 0"/>
          <p:cNvSpPr/>
          <p:nvPr/>
        </p:nvSpPr>
        <p:spPr>
          <a:xfrm>
            <a:off x="687467" y="584239"/>
            <a:ext cx="7549872" cy="545663"/>
          </a:xfrm>
          <a:prstGeom prst="rect">
            <a:avLst/>
          </a:prstGeom>
          <a:noFill/>
          <a:ln/>
        </p:spPr>
        <p:txBody>
          <a:bodyPr wrap="none" lIns="0" tIns="0" rIns="0" bIns="0" rtlCol="0" anchor="t"/>
          <a:lstStyle/>
          <a:p>
            <a:pPr marL="0" indent="0" algn="l">
              <a:lnSpc>
                <a:spcPts val="4250"/>
              </a:lnSpc>
              <a:buNone/>
            </a:pPr>
            <a:r>
              <a:rPr lang="en-US" sz="3400" dirty="0">
                <a:solidFill>
                  <a:srgbClr val="C6BFEE"/>
                </a:solidFill>
                <a:latin typeface="Prompt Medium" pitchFamily="34" charset="0"/>
                <a:ea typeface="Prompt Medium" pitchFamily="34" charset="-122"/>
                <a:cs typeface="Prompt Medium" pitchFamily="34" charset="-120"/>
              </a:rPr>
              <a:t>Polynomial Regression:</a:t>
            </a:r>
            <a:endParaRPr lang="en-US" sz="3400" dirty="0"/>
          </a:p>
        </p:txBody>
      </p:sp>
      <p:sp>
        <p:nvSpPr>
          <p:cNvPr id="5" name="Text 1"/>
          <p:cNvSpPr/>
          <p:nvPr/>
        </p:nvSpPr>
        <p:spPr>
          <a:xfrm>
            <a:off x="687467" y="1691759"/>
            <a:ext cx="7769066" cy="628650"/>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Polynomial Regression is a form of regression analysis that models the relationship between the independent variable(s) and the dependent variable as an nth-degree polynomial.</a:t>
            </a:r>
            <a:endParaRPr lang="en-US" sz="1500" dirty="0"/>
          </a:p>
        </p:txBody>
      </p:sp>
      <p:sp>
        <p:nvSpPr>
          <p:cNvPr id="6" name="Shape 2"/>
          <p:cNvSpPr/>
          <p:nvPr/>
        </p:nvSpPr>
        <p:spPr>
          <a:xfrm>
            <a:off x="687467" y="2835950"/>
            <a:ext cx="3786307" cy="2043708"/>
          </a:xfrm>
          <a:prstGeom prst="roundRect">
            <a:avLst>
              <a:gd name="adj" fmla="val 5369"/>
            </a:avLst>
          </a:prstGeom>
          <a:solidFill>
            <a:srgbClr val="0B0C23">
              <a:alpha val="95000"/>
            </a:srgbClr>
          </a:solidFill>
          <a:ln/>
        </p:spPr>
      </p:sp>
      <p:sp>
        <p:nvSpPr>
          <p:cNvPr id="7" name="Shape 3"/>
          <p:cNvSpPr/>
          <p:nvPr/>
        </p:nvSpPr>
        <p:spPr>
          <a:xfrm>
            <a:off x="687467" y="2813090"/>
            <a:ext cx="3786307" cy="91440"/>
          </a:xfrm>
          <a:prstGeom prst="roundRect">
            <a:avLst>
              <a:gd name="adj" fmla="val 90231"/>
            </a:avLst>
          </a:prstGeom>
          <a:solidFill>
            <a:srgbClr val="A95B95"/>
          </a:solidFill>
          <a:ln/>
        </p:spPr>
      </p:sp>
      <p:sp>
        <p:nvSpPr>
          <p:cNvPr id="8" name="Shape 4"/>
          <p:cNvSpPr/>
          <p:nvPr/>
        </p:nvSpPr>
        <p:spPr>
          <a:xfrm>
            <a:off x="2285940" y="2541389"/>
            <a:ext cx="589240" cy="589240"/>
          </a:xfrm>
          <a:prstGeom prst="roundRect">
            <a:avLst>
              <a:gd name="adj" fmla="val 155183"/>
            </a:avLst>
          </a:prstGeom>
          <a:solidFill>
            <a:srgbClr val="A95B95"/>
          </a:solidFill>
          <a:ln/>
        </p:spPr>
      </p:sp>
      <p:pic>
        <p:nvPicPr>
          <p:cNvPr id="9" name="Image 2" descr="preencoded.png"/>
          <p:cNvPicPr>
            <a:picLocks noChangeAspect="1"/>
          </p:cNvPicPr>
          <p:nvPr/>
        </p:nvPicPr>
        <p:blipFill>
          <a:blip r:embed="rId4"/>
          <a:stretch>
            <a:fillRect/>
          </a:stretch>
        </p:blipFill>
        <p:spPr>
          <a:xfrm>
            <a:off x="2462748" y="2688669"/>
            <a:ext cx="235625" cy="294561"/>
          </a:xfrm>
          <a:prstGeom prst="rect">
            <a:avLst/>
          </a:prstGeom>
        </p:spPr>
      </p:pic>
      <p:sp>
        <p:nvSpPr>
          <p:cNvPr id="10" name="Text 5"/>
          <p:cNvSpPr/>
          <p:nvPr/>
        </p:nvSpPr>
        <p:spPr>
          <a:xfrm>
            <a:off x="906661" y="3326963"/>
            <a:ext cx="2499479" cy="272772"/>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Modeling Non-Linearity</a:t>
            </a:r>
            <a:endParaRPr lang="en-US" sz="1700" dirty="0"/>
          </a:p>
        </p:txBody>
      </p:sp>
      <p:sp>
        <p:nvSpPr>
          <p:cNvPr id="11" name="Text 6"/>
          <p:cNvSpPr/>
          <p:nvPr/>
        </p:nvSpPr>
        <p:spPr>
          <a:xfrm>
            <a:off x="906661" y="3717488"/>
            <a:ext cx="3347918" cy="942975"/>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Used to model non-linear relationships, capturing curves and bends in the data that linear models cannot.</a:t>
            </a:r>
            <a:endParaRPr lang="en-US" sz="1500" dirty="0"/>
          </a:p>
        </p:txBody>
      </p:sp>
      <p:sp>
        <p:nvSpPr>
          <p:cNvPr id="12" name="Shape 7"/>
          <p:cNvSpPr/>
          <p:nvPr/>
        </p:nvSpPr>
        <p:spPr>
          <a:xfrm>
            <a:off x="4670108" y="2835950"/>
            <a:ext cx="3786426" cy="2043708"/>
          </a:xfrm>
          <a:prstGeom prst="roundRect">
            <a:avLst>
              <a:gd name="adj" fmla="val 5369"/>
            </a:avLst>
          </a:prstGeom>
          <a:solidFill>
            <a:srgbClr val="0B0C23">
              <a:alpha val="95000"/>
            </a:srgbClr>
          </a:solidFill>
          <a:ln/>
        </p:spPr>
      </p:sp>
      <p:sp>
        <p:nvSpPr>
          <p:cNvPr id="13" name="Shape 8"/>
          <p:cNvSpPr/>
          <p:nvPr/>
        </p:nvSpPr>
        <p:spPr>
          <a:xfrm>
            <a:off x="4670108" y="2813090"/>
            <a:ext cx="3786426" cy="91440"/>
          </a:xfrm>
          <a:prstGeom prst="roundRect">
            <a:avLst>
              <a:gd name="adj" fmla="val 90231"/>
            </a:avLst>
          </a:prstGeom>
          <a:solidFill>
            <a:srgbClr val="A95B95"/>
          </a:solidFill>
          <a:ln/>
        </p:spPr>
      </p:sp>
      <p:sp>
        <p:nvSpPr>
          <p:cNvPr id="14" name="Shape 9"/>
          <p:cNvSpPr/>
          <p:nvPr/>
        </p:nvSpPr>
        <p:spPr>
          <a:xfrm>
            <a:off x="6268700" y="2541389"/>
            <a:ext cx="589240" cy="589240"/>
          </a:xfrm>
          <a:prstGeom prst="roundRect">
            <a:avLst>
              <a:gd name="adj" fmla="val 155183"/>
            </a:avLst>
          </a:prstGeom>
          <a:solidFill>
            <a:srgbClr val="A95B95"/>
          </a:solidFill>
          <a:ln/>
        </p:spPr>
      </p:sp>
      <p:pic>
        <p:nvPicPr>
          <p:cNvPr id="15" name="Image 3" descr="preencoded.png"/>
          <p:cNvPicPr>
            <a:picLocks noChangeAspect="1"/>
          </p:cNvPicPr>
          <p:nvPr/>
        </p:nvPicPr>
        <p:blipFill>
          <a:blip r:embed="rId5"/>
          <a:stretch>
            <a:fillRect/>
          </a:stretch>
        </p:blipFill>
        <p:spPr>
          <a:xfrm>
            <a:off x="6445508" y="2688669"/>
            <a:ext cx="235625" cy="294561"/>
          </a:xfrm>
          <a:prstGeom prst="rect">
            <a:avLst/>
          </a:prstGeom>
        </p:spPr>
      </p:pic>
      <p:sp>
        <p:nvSpPr>
          <p:cNvPr id="16" name="Text 10"/>
          <p:cNvSpPr/>
          <p:nvPr/>
        </p:nvSpPr>
        <p:spPr>
          <a:xfrm>
            <a:off x="4889302" y="3326963"/>
            <a:ext cx="2742486" cy="272772"/>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Coefficient Determination</a:t>
            </a:r>
            <a:endParaRPr lang="en-US" sz="1700" dirty="0"/>
          </a:p>
        </p:txBody>
      </p:sp>
      <p:sp>
        <p:nvSpPr>
          <p:cNvPr id="17" name="Text 11"/>
          <p:cNvSpPr/>
          <p:nvPr/>
        </p:nvSpPr>
        <p:spPr>
          <a:xfrm>
            <a:off x="4889302" y="3717488"/>
            <a:ext cx="3348037" cy="942975"/>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The aim is to find optimal coefficients for each of the independent variables and their polynomial terms.</a:t>
            </a:r>
            <a:endParaRPr lang="en-US" sz="1500" dirty="0"/>
          </a:p>
        </p:txBody>
      </p:sp>
      <p:sp>
        <p:nvSpPr>
          <p:cNvPr id="18" name="Shape 12"/>
          <p:cNvSpPr/>
          <p:nvPr/>
        </p:nvSpPr>
        <p:spPr>
          <a:xfrm>
            <a:off x="687467" y="5370552"/>
            <a:ext cx="7769066" cy="2007394"/>
          </a:xfrm>
          <a:prstGeom prst="roundRect">
            <a:avLst>
              <a:gd name="adj" fmla="val 5466"/>
            </a:avLst>
          </a:prstGeom>
          <a:solidFill>
            <a:srgbClr val="0B0C23">
              <a:alpha val="95000"/>
            </a:srgbClr>
          </a:solidFill>
          <a:ln/>
        </p:spPr>
      </p:sp>
      <p:sp>
        <p:nvSpPr>
          <p:cNvPr id="19" name="Shape 13"/>
          <p:cNvSpPr/>
          <p:nvPr/>
        </p:nvSpPr>
        <p:spPr>
          <a:xfrm>
            <a:off x="687467" y="5347692"/>
            <a:ext cx="7769066" cy="91440"/>
          </a:xfrm>
          <a:prstGeom prst="roundRect">
            <a:avLst>
              <a:gd name="adj" fmla="val 90231"/>
            </a:avLst>
          </a:prstGeom>
          <a:solidFill>
            <a:srgbClr val="A95B95"/>
          </a:solidFill>
          <a:ln/>
        </p:spPr>
      </p:sp>
      <p:sp>
        <p:nvSpPr>
          <p:cNvPr id="20" name="Shape 14"/>
          <p:cNvSpPr/>
          <p:nvPr/>
        </p:nvSpPr>
        <p:spPr>
          <a:xfrm>
            <a:off x="4277380" y="5075992"/>
            <a:ext cx="589240" cy="589240"/>
          </a:xfrm>
          <a:prstGeom prst="roundRect">
            <a:avLst>
              <a:gd name="adj" fmla="val 155183"/>
            </a:avLst>
          </a:prstGeom>
          <a:solidFill>
            <a:srgbClr val="A95B95"/>
          </a:solidFill>
          <a:ln/>
        </p:spPr>
      </p:sp>
      <p:pic>
        <p:nvPicPr>
          <p:cNvPr id="21" name="Image 4" descr="preencoded.png"/>
          <p:cNvPicPr>
            <a:picLocks noChangeAspect="1"/>
          </p:cNvPicPr>
          <p:nvPr/>
        </p:nvPicPr>
        <p:blipFill>
          <a:blip r:embed="rId6"/>
          <a:stretch>
            <a:fillRect/>
          </a:stretch>
        </p:blipFill>
        <p:spPr>
          <a:xfrm>
            <a:off x="4454188" y="5223272"/>
            <a:ext cx="235625" cy="294561"/>
          </a:xfrm>
          <a:prstGeom prst="rect">
            <a:avLst/>
          </a:prstGeom>
        </p:spPr>
      </p:pic>
      <p:sp>
        <p:nvSpPr>
          <p:cNvPr id="22" name="Text 15"/>
          <p:cNvSpPr/>
          <p:nvPr/>
        </p:nvSpPr>
        <p:spPr>
          <a:xfrm>
            <a:off x="906661" y="5861566"/>
            <a:ext cx="2182654" cy="272772"/>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General Equation</a:t>
            </a:r>
            <a:endParaRPr lang="en-US" sz="1700" dirty="0"/>
          </a:p>
        </p:txBody>
      </p:sp>
      <p:sp>
        <p:nvSpPr>
          <p:cNvPr id="23" name="Text 16"/>
          <p:cNvSpPr/>
          <p:nvPr/>
        </p:nvSpPr>
        <p:spPr>
          <a:xfrm>
            <a:off x="906661" y="6252091"/>
            <a:ext cx="7330678" cy="314325"/>
          </a:xfrm>
          <a:prstGeom prst="rect">
            <a:avLst/>
          </a:prstGeom>
          <a:noFill/>
          <a:ln/>
        </p:spPr>
        <p:txBody>
          <a:bodyPr wrap="non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The general form for a single predictor variable x is:</a:t>
            </a:r>
            <a:endParaRPr lang="en-US" sz="1500" dirty="0"/>
          </a:p>
        </p:txBody>
      </p:sp>
      <p:sp>
        <p:nvSpPr>
          <p:cNvPr id="24" name="Text 17"/>
          <p:cNvSpPr/>
          <p:nvPr/>
        </p:nvSpPr>
        <p:spPr>
          <a:xfrm>
            <a:off x="906661" y="6815018"/>
            <a:ext cx="7330678" cy="343733"/>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25" name="Image 5" descr="preencoded.png"/>
          <p:cNvPicPr>
            <a:picLocks noChangeAspect="1"/>
          </p:cNvPicPr>
          <p:nvPr/>
        </p:nvPicPr>
        <p:blipFill>
          <a:blip r:embed="rId7"/>
          <a:stretch>
            <a:fillRect/>
          </a:stretch>
        </p:blipFill>
        <p:spPr>
          <a:xfrm>
            <a:off x="906661" y="6815018"/>
            <a:ext cx="7330678" cy="343733"/>
          </a:xfrm>
          <a:prstGeom prst="rect">
            <a:avLst/>
          </a:prstGeom>
        </p:spPr>
      </p:pic>
      <p:pic>
        <p:nvPicPr>
          <p:cNvPr id="3074" name="Picture 2" descr="How to Plot a Polynomial Regression Curve in R">
            <a:extLst>
              <a:ext uri="{FF2B5EF4-FFF2-40B4-BE49-F238E27FC236}">
                <a16:creationId xmlns:a16="http://schemas.microsoft.com/office/drawing/2014/main" id="{0DE0ECA8-C861-7FC1-AFAE-8F63B7C0025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26714" y="2229409"/>
            <a:ext cx="4749225" cy="3919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C7B54-DDD2-3627-5B39-CDCB2613054C}"/>
              </a:ext>
            </a:extLst>
          </p:cNvPr>
          <p:cNvSpPr txBox="1"/>
          <p:nvPr/>
        </p:nvSpPr>
        <p:spPr>
          <a:xfrm>
            <a:off x="903249" y="296595"/>
            <a:ext cx="13058078" cy="8494633"/>
          </a:xfrm>
          <a:prstGeom prst="rect">
            <a:avLst/>
          </a:prstGeom>
          <a:noFill/>
        </p:spPr>
        <p:txBody>
          <a:bodyPr wrap="square" rtlCol="0">
            <a:spAutoFit/>
          </a:bodyPr>
          <a:lstStyle/>
          <a:p>
            <a:r>
              <a:rPr lang="en-US" sz="2400" b="1" dirty="0">
                <a:solidFill>
                  <a:srgbClr val="C6BFEE"/>
                </a:solidFill>
              </a:rPr>
              <a:t>Q. How effectively can machine learning models, enhanced with PCA, predict the critical temperature (Tc) of superconducting materials?</a:t>
            </a:r>
          </a:p>
          <a:p>
            <a:endParaRPr lang="en-US" sz="2400" dirty="0">
              <a:solidFill>
                <a:schemeClr val="bg1"/>
              </a:solidFill>
            </a:endParaRPr>
          </a:p>
          <a:p>
            <a:r>
              <a:rPr lang="en-US" b="1" dirty="0">
                <a:solidFill>
                  <a:schemeClr val="bg1"/>
                </a:solidFill>
              </a:rPr>
              <a:t>1.Understanding the dataset</a:t>
            </a:r>
          </a:p>
          <a:p>
            <a:r>
              <a:rPr lang="en-US" dirty="0">
                <a:solidFill>
                  <a:schemeClr val="bg1"/>
                </a:solidFill>
              </a:rPr>
              <a:t>• What are the predictors and what is the target variable</a:t>
            </a:r>
          </a:p>
          <a:p>
            <a:r>
              <a:rPr lang="en-US" dirty="0">
                <a:solidFill>
                  <a:schemeClr val="bg1"/>
                </a:solidFill>
              </a:rPr>
              <a:t>• Cleaning the data : Imputing and feature scaling</a:t>
            </a:r>
          </a:p>
          <a:p>
            <a:endParaRPr lang="en-US" sz="2400" dirty="0">
              <a:solidFill>
                <a:schemeClr val="bg1"/>
              </a:solidFill>
            </a:endParaRPr>
          </a:p>
          <a:p>
            <a:r>
              <a:rPr lang="en-US" b="1" dirty="0">
                <a:solidFill>
                  <a:schemeClr val="bg1"/>
                </a:solidFill>
              </a:rPr>
              <a:t>2. PCA and Dimensionality Reduction</a:t>
            </a:r>
          </a:p>
          <a:p>
            <a:r>
              <a:rPr lang="en-US" dirty="0">
                <a:solidFill>
                  <a:schemeClr val="bg1"/>
                </a:solidFill>
              </a:rPr>
              <a:t>• What is the purpose of applying PCA to the superconductivity dataset?</a:t>
            </a:r>
          </a:p>
          <a:p>
            <a:r>
              <a:rPr lang="en-US" dirty="0">
                <a:solidFill>
                  <a:schemeClr val="bg1"/>
                </a:solidFill>
              </a:rPr>
              <a:t>• How much variance do the selected principal components retain?</a:t>
            </a:r>
          </a:p>
          <a:p>
            <a:endParaRPr lang="en-US" dirty="0">
              <a:solidFill>
                <a:schemeClr val="bg1"/>
              </a:solidFill>
            </a:endParaRPr>
          </a:p>
          <a:p>
            <a:r>
              <a:rPr lang="en-US" b="1" dirty="0">
                <a:solidFill>
                  <a:schemeClr val="bg1"/>
                </a:solidFill>
              </a:rPr>
              <a:t>3. Regression Models and Comparisons</a:t>
            </a:r>
          </a:p>
          <a:p>
            <a:r>
              <a:rPr lang="en-US" dirty="0">
                <a:solidFill>
                  <a:schemeClr val="bg1"/>
                </a:solidFill>
              </a:rPr>
              <a:t>• How do different regression models perform on this dataset?</a:t>
            </a:r>
          </a:p>
          <a:p>
            <a:r>
              <a:rPr lang="en-US" dirty="0">
                <a:solidFill>
                  <a:schemeClr val="bg1"/>
                </a:solidFill>
              </a:rPr>
              <a:t>• How does model performance change when PCA is applied?</a:t>
            </a:r>
          </a:p>
          <a:p>
            <a:endParaRPr lang="en-US" dirty="0">
              <a:solidFill>
                <a:schemeClr val="bg1"/>
              </a:solidFill>
            </a:endParaRPr>
          </a:p>
          <a:p>
            <a:r>
              <a:rPr lang="en-US" b="1" dirty="0">
                <a:solidFill>
                  <a:schemeClr val="bg1"/>
                </a:solidFill>
              </a:rPr>
              <a:t>4. Hyperparameter Tuning</a:t>
            </a:r>
          </a:p>
          <a:p>
            <a:r>
              <a:rPr lang="en-US" dirty="0">
                <a:solidFill>
                  <a:schemeClr val="bg1"/>
                </a:solidFill>
              </a:rPr>
              <a:t>• What role do </a:t>
            </a:r>
            <a:r>
              <a:rPr lang="en-US" dirty="0" err="1">
                <a:solidFill>
                  <a:schemeClr val="bg1"/>
                </a:solidFill>
              </a:rPr>
              <a:t>n_estimators</a:t>
            </a:r>
            <a:r>
              <a:rPr lang="en-US" dirty="0">
                <a:solidFill>
                  <a:schemeClr val="bg1"/>
                </a:solidFill>
              </a:rPr>
              <a:t>, </a:t>
            </a:r>
            <a:r>
              <a:rPr lang="en-US" dirty="0" err="1">
                <a:solidFill>
                  <a:schemeClr val="bg1"/>
                </a:solidFill>
              </a:rPr>
              <a:t>max_depth</a:t>
            </a:r>
            <a:r>
              <a:rPr lang="en-US" dirty="0">
                <a:solidFill>
                  <a:schemeClr val="bg1"/>
                </a:solidFill>
              </a:rPr>
              <a:t>, and </a:t>
            </a:r>
            <a:r>
              <a:rPr lang="en-US" dirty="0" err="1">
                <a:solidFill>
                  <a:schemeClr val="bg1"/>
                </a:solidFill>
              </a:rPr>
              <a:t>max_features</a:t>
            </a:r>
            <a:r>
              <a:rPr lang="en-US" dirty="0">
                <a:solidFill>
                  <a:schemeClr val="bg1"/>
                </a:solidFill>
              </a:rPr>
              <a:t> play in Random Forest?</a:t>
            </a:r>
          </a:p>
          <a:p>
            <a:r>
              <a:rPr lang="en-US" dirty="0">
                <a:solidFill>
                  <a:schemeClr val="bg1"/>
                </a:solidFill>
              </a:rPr>
              <a:t>• How were these hyperparameters optimized? </a:t>
            </a:r>
            <a:endParaRPr lang="en-IN" dirty="0">
              <a:solidFill>
                <a:schemeClr val="bg1"/>
              </a:solidFill>
            </a:endParaRPr>
          </a:p>
          <a:p>
            <a:endParaRPr lang="en-US" dirty="0">
              <a:solidFill>
                <a:schemeClr val="bg1"/>
              </a:solidFill>
            </a:endParaRPr>
          </a:p>
          <a:p>
            <a:r>
              <a:rPr lang="en-US" b="1" dirty="0">
                <a:solidFill>
                  <a:schemeClr val="bg1"/>
                </a:solidFill>
              </a:rPr>
              <a:t>5. Model Evaluation Metrics</a:t>
            </a:r>
          </a:p>
          <a:p>
            <a:r>
              <a:rPr lang="en-US" dirty="0">
                <a:solidFill>
                  <a:schemeClr val="bg1"/>
                </a:solidFill>
              </a:rPr>
              <a:t>• What do the R² and RMSE scores tell us about model accuracy?</a:t>
            </a:r>
          </a:p>
          <a:p>
            <a:r>
              <a:rPr lang="en-US" dirty="0">
                <a:solidFill>
                  <a:schemeClr val="bg1"/>
                </a:solidFill>
              </a:rPr>
              <a:t>• How consistent is performance across cross-validation folds?</a:t>
            </a:r>
          </a:p>
          <a:p>
            <a:r>
              <a:rPr lang="en-US" dirty="0">
                <a:solidFill>
                  <a:schemeClr val="bg1"/>
                </a:solidFill>
              </a:rPr>
              <a:t>• Which model provides the best balance of accuracy and generalization?</a:t>
            </a:r>
          </a:p>
          <a:p>
            <a:endParaRPr lang="en-US" dirty="0">
              <a:solidFill>
                <a:schemeClr val="bg1"/>
              </a:solidFill>
            </a:endParaRPr>
          </a:p>
          <a:p>
            <a:r>
              <a:rPr lang="en-US" b="1" dirty="0">
                <a:solidFill>
                  <a:schemeClr val="bg1"/>
                </a:solidFill>
              </a:rPr>
              <a:t>6. Feature Importance</a:t>
            </a:r>
          </a:p>
          <a:p>
            <a:r>
              <a:rPr lang="en-US" dirty="0">
                <a:solidFill>
                  <a:schemeClr val="bg1"/>
                </a:solidFill>
              </a:rPr>
              <a:t>• Which features are most important in predicting Tc and how stable are they across various random states?</a:t>
            </a:r>
          </a:p>
          <a:p>
            <a:endParaRPr lang="en-US" dirty="0">
              <a:solidFill>
                <a:schemeClr val="bg1"/>
              </a:solidFill>
            </a:endParaRPr>
          </a:p>
          <a:p>
            <a:endParaRPr lang="en-IN" dirty="0">
              <a:solidFill>
                <a:schemeClr val="bg1"/>
              </a:solidFill>
            </a:endParaRPr>
          </a:p>
        </p:txBody>
      </p:sp>
      <p:pic>
        <p:nvPicPr>
          <p:cNvPr id="3" name="Picture 2">
            <a:extLst>
              <a:ext uri="{FF2B5EF4-FFF2-40B4-BE49-F238E27FC236}">
                <a16:creationId xmlns:a16="http://schemas.microsoft.com/office/drawing/2014/main" id="{5F16491A-5812-FFD1-E575-FB1851C74A90}"/>
              </a:ext>
            </a:extLst>
          </p:cNvPr>
          <p:cNvPicPr>
            <a:picLocks noChangeAspect="1"/>
          </p:cNvPicPr>
          <p:nvPr/>
        </p:nvPicPr>
        <p:blipFill>
          <a:blip r:embed="rId2"/>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408667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7479" y="618768"/>
            <a:ext cx="5471398" cy="625078"/>
          </a:xfrm>
          <a:prstGeom prst="rect">
            <a:avLst/>
          </a:prstGeom>
          <a:noFill/>
          <a:ln/>
        </p:spPr>
        <p:txBody>
          <a:bodyPr wrap="none" lIns="0" tIns="0" rIns="0" bIns="0" rtlCol="0" anchor="t"/>
          <a:lstStyle/>
          <a:p>
            <a:pPr>
              <a:lnSpc>
                <a:spcPts val="4250"/>
              </a:lnSpc>
            </a:pPr>
            <a:r>
              <a:rPr lang="en-US" sz="3900" dirty="0">
                <a:solidFill>
                  <a:srgbClr val="C6BFEE"/>
                </a:solidFill>
                <a:latin typeface="Prompt Medium" pitchFamily="34" charset="0"/>
                <a:ea typeface="Prompt Medium" pitchFamily="34" charset="-122"/>
                <a:cs typeface="Prompt Medium" pitchFamily="34" charset="-120"/>
              </a:rPr>
              <a:t>Polynomial Regression </a:t>
            </a:r>
            <a:r>
              <a:rPr lang="en-US" sz="4000" dirty="0">
                <a:solidFill>
                  <a:srgbClr val="C6BFEE"/>
                </a:solidFill>
                <a:latin typeface="Prompt Medium" pitchFamily="34" charset="0"/>
                <a:ea typeface="Prompt Medium" pitchFamily="34" charset="-122"/>
                <a:cs typeface="Prompt Medium" pitchFamily="34" charset="-120"/>
              </a:rPr>
              <a:t>on superconductivity dataset:</a:t>
            </a:r>
            <a:endParaRPr lang="en-US" sz="4000" dirty="0"/>
          </a:p>
          <a:p>
            <a:pPr marL="0" indent="0" algn="l">
              <a:lnSpc>
                <a:spcPts val="4900"/>
              </a:lnSpc>
              <a:buNone/>
            </a:pPr>
            <a:endParaRPr lang="en-US" sz="3900" dirty="0"/>
          </a:p>
        </p:txBody>
      </p:sp>
      <p:sp>
        <p:nvSpPr>
          <p:cNvPr id="4" name="Text 1"/>
          <p:cNvSpPr/>
          <p:nvPr/>
        </p:nvSpPr>
        <p:spPr>
          <a:xfrm>
            <a:off x="787479" y="6473450"/>
            <a:ext cx="6253282" cy="360045"/>
          </a:xfrm>
          <a:prstGeom prst="rect">
            <a:avLst/>
          </a:prstGeom>
          <a:noFill/>
          <a:ln/>
        </p:spPr>
        <p:txBody>
          <a:bodyPr wrap="none" lIns="0" tIns="0" rIns="0" bIns="0" rtlCol="0" anchor="t"/>
          <a:lstStyle/>
          <a:p>
            <a:pPr marL="0" indent="0" algn="l">
              <a:lnSpc>
                <a:spcPts val="2800"/>
              </a:lnSpc>
              <a:buNone/>
            </a:pPr>
            <a:r>
              <a:rPr lang="en-US" sz="1750" dirty="0">
                <a:solidFill>
                  <a:srgbClr val="DAD8E9"/>
                </a:solidFill>
                <a:ea typeface="Mukta Light" pitchFamily="34" charset="-122"/>
                <a:cs typeface="Mukta Light" panose="020B0604020202020204" charset="0"/>
              </a:rPr>
              <a:t>Without PCA</a:t>
            </a:r>
          </a:p>
          <a:p>
            <a:pPr marL="0" indent="0" algn="l">
              <a:lnSpc>
                <a:spcPts val="2800"/>
              </a:lnSpc>
              <a:buNone/>
            </a:pPr>
            <a:r>
              <a:rPr lang="en-US" sz="1750" dirty="0">
                <a:solidFill>
                  <a:srgbClr val="DAD8E9"/>
                </a:solidFill>
                <a:cs typeface="Mukta Light" panose="020B0604020202020204" charset="0"/>
              </a:rPr>
              <a:t>This plot shows Predicted Tc vs the expected Tc</a:t>
            </a:r>
            <a:endParaRPr lang="en-US" sz="1750" dirty="0">
              <a:cs typeface="Mukta Light" panose="020B0604020202020204" charset="0"/>
            </a:endParaRPr>
          </a:p>
        </p:txBody>
      </p:sp>
      <p:sp>
        <p:nvSpPr>
          <p:cNvPr id="6" name="Text 2"/>
          <p:cNvSpPr/>
          <p:nvPr/>
        </p:nvSpPr>
        <p:spPr>
          <a:xfrm>
            <a:off x="7671060" y="6109600"/>
            <a:ext cx="6253282" cy="360045"/>
          </a:xfrm>
          <a:prstGeom prst="rect">
            <a:avLst/>
          </a:prstGeom>
          <a:noFill/>
          <a:ln/>
        </p:spPr>
        <p:txBody>
          <a:bodyPr wrap="none" lIns="0" tIns="0" rIns="0" bIns="0" rtlCol="0" anchor="t"/>
          <a:lstStyle/>
          <a:p>
            <a:pPr marL="0" indent="0" algn="l">
              <a:lnSpc>
                <a:spcPts val="2800"/>
              </a:lnSpc>
              <a:buNone/>
            </a:pPr>
            <a:endParaRPr lang="en-US" sz="1750" dirty="0">
              <a:solidFill>
                <a:srgbClr val="DAD8E9"/>
              </a:solidFill>
              <a:ea typeface="Mukta Light" pitchFamily="34" charset="-122"/>
              <a:cs typeface="Mukta Light" pitchFamily="34" charset="-120"/>
            </a:endParaRPr>
          </a:p>
          <a:p>
            <a:pPr marL="0" indent="0" algn="l">
              <a:lnSpc>
                <a:spcPts val="2800"/>
              </a:lnSpc>
              <a:buNone/>
            </a:pPr>
            <a:r>
              <a:rPr lang="en-US" sz="1750" dirty="0">
                <a:solidFill>
                  <a:srgbClr val="DAD8E9"/>
                </a:solidFill>
                <a:ea typeface="Mukta Light" pitchFamily="34" charset="-122"/>
                <a:cs typeface="Mukta Light" pitchFamily="34" charset="-120"/>
              </a:rPr>
              <a:t>With PCA</a:t>
            </a:r>
          </a:p>
          <a:p>
            <a:pPr marL="0" indent="0" algn="l">
              <a:lnSpc>
                <a:spcPts val="2800"/>
              </a:lnSpc>
              <a:buNone/>
            </a:pPr>
            <a:r>
              <a:rPr lang="en-US" sz="1750" dirty="0">
                <a:solidFill>
                  <a:srgbClr val="DAD8E9"/>
                </a:solidFill>
                <a:cs typeface="Mukta Light" pitchFamily="34" charset="-120"/>
              </a:rPr>
              <a:t>This plot shows predicted Tc vs expected Tc after PCA was applied to </a:t>
            </a:r>
          </a:p>
          <a:p>
            <a:pPr marL="0" indent="0" algn="l">
              <a:lnSpc>
                <a:spcPts val="2800"/>
              </a:lnSpc>
              <a:buNone/>
            </a:pPr>
            <a:r>
              <a:rPr lang="en-US" sz="1750" dirty="0">
                <a:solidFill>
                  <a:srgbClr val="DAD8E9"/>
                </a:solidFill>
                <a:cs typeface="Mukta Light" pitchFamily="34" charset="-120"/>
              </a:rPr>
              <a:t>Feature scaled dataset .</a:t>
            </a:r>
            <a:endParaRPr lang="en-US" sz="1750" dirty="0"/>
          </a:p>
        </p:txBody>
      </p:sp>
      <p:pic>
        <p:nvPicPr>
          <p:cNvPr id="8" name="Picture 7">
            <a:extLst>
              <a:ext uri="{FF2B5EF4-FFF2-40B4-BE49-F238E27FC236}">
                <a16:creationId xmlns:a16="http://schemas.microsoft.com/office/drawing/2014/main" id="{9FA60481-BC50-4624-3AD4-C04D12EE63E6}"/>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15" name="Picture 14">
            <a:extLst>
              <a:ext uri="{FF2B5EF4-FFF2-40B4-BE49-F238E27FC236}">
                <a16:creationId xmlns:a16="http://schemas.microsoft.com/office/drawing/2014/main" id="{A69115FE-81A9-AAE6-EAC5-BF13E6E5C8D2}"/>
              </a:ext>
            </a:extLst>
          </p:cNvPr>
          <p:cNvPicPr>
            <a:picLocks noChangeAspect="1"/>
          </p:cNvPicPr>
          <p:nvPr/>
        </p:nvPicPr>
        <p:blipFill>
          <a:blip r:embed="rId4"/>
          <a:stretch>
            <a:fillRect/>
          </a:stretch>
        </p:blipFill>
        <p:spPr>
          <a:xfrm>
            <a:off x="7597259" y="1973531"/>
            <a:ext cx="5505450" cy="4333875"/>
          </a:xfrm>
          <a:prstGeom prst="rect">
            <a:avLst/>
          </a:prstGeom>
        </p:spPr>
      </p:pic>
      <p:pic>
        <p:nvPicPr>
          <p:cNvPr id="17" name="Picture 16">
            <a:extLst>
              <a:ext uri="{FF2B5EF4-FFF2-40B4-BE49-F238E27FC236}">
                <a16:creationId xmlns:a16="http://schemas.microsoft.com/office/drawing/2014/main" id="{F2141DB0-BB36-F4F3-8D14-171E301D4326}"/>
              </a:ext>
            </a:extLst>
          </p:cNvPr>
          <p:cNvPicPr>
            <a:picLocks noChangeAspect="1"/>
          </p:cNvPicPr>
          <p:nvPr/>
        </p:nvPicPr>
        <p:blipFill>
          <a:blip r:embed="rId5"/>
          <a:stretch>
            <a:fillRect/>
          </a:stretch>
        </p:blipFill>
        <p:spPr>
          <a:xfrm>
            <a:off x="787479" y="1922264"/>
            <a:ext cx="5591175" cy="4333875"/>
          </a:xfrm>
          <a:prstGeom prst="rect">
            <a:avLst/>
          </a:prstGeom>
        </p:spPr>
      </p:pic>
      <p:sp>
        <p:nvSpPr>
          <p:cNvPr id="3" name="TextBox 2">
            <a:extLst>
              <a:ext uri="{FF2B5EF4-FFF2-40B4-BE49-F238E27FC236}">
                <a16:creationId xmlns:a16="http://schemas.microsoft.com/office/drawing/2014/main" id="{AC7CFF90-560A-263E-7352-B80A0C9E3FB6}"/>
              </a:ext>
            </a:extLst>
          </p:cNvPr>
          <p:cNvSpPr txBox="1"/>
          <p:nvPr/>
        </p:nvSpPr>
        <p:spPr>
          <a:xfrm>
            <a:off x="787479" y="1440953"/>
            <a:ext cx="7315200" cy="369332"/>
          </a:xfrm>
          <a:prstGeom prst="rect">
            <a:avLst/>
          </a:prstGeom>
          <a:noFill/>
        </p:spPr>
        <p:txBody>
          <a:bodyPr wrap="square">
            <a:spAutoFit/>
          </a:bodyPr>
          <a:lstStyle/>
          <a:p>
            <a:r>
              <a:rPr lang="en-US" sz="1800" dirty="0">
                <a:solidFill>
                  <a:schemeClr val="bg1"/>
                </a:solidFill>
              </a:rPr>
              <a:t>How do</a:t>
            </a:r>
            <a:r>
              <a:rPr lang="en-US" dirty="0">
                <a:solidFill>
                  <a:schemeClr val="bg1"/>
                </a:solidFill>
              </a:rPr>
              <a:t>es Polynomial</a:t>
            </a:r>
            <a:r>
              <a:rPr lang="en-US" sz="1800" dirty="0">
                <a:solidFill>
                  <a:schemeClr val="bg1"/>
                </a:solidFill>
              </a:rPr>
              <a:t> model perform on this dataset?</a:t>
            </a:r>
          </a:p>
        </p:txBody>
      </p:sp>
      <p:sp>
        <p:nvSpPr>
          <p:cNvPr id="5" name="TextBox 4">
            <a:extLst>
              <a:ext uri="{FF2B5EF4-FFF2-40B4-BE49-F238E27FC236}">
                <a16:creationId xmlns:a16="http://schemas.microsoft.com/office/drawing/2014/main" id="{9197F8BA-93E6-EE33-A177-A4C0A7348302}"/>
              </a:ext>
            </a:extLst>
          </p:cNvPr>
          <p:cNvSpPr txBox="1"/>
          <p:nvPr/>
        </p:nvSpPr>
        <p:spPr>
          <a:xfrm>
            <a:off x="7449015" y="1496943"/>
            <a:ext cx="7315200" cy="369332"/>
          </a:xfrm>
          <a:prstGeom prst="rect">
            <a:avLst/>
          </a:prstGeom>
          <a:noFill/>
        </p:spPr>
        <p:txBody>
          <a:bodyPr wrap="square">
            <a:spAutoFit/>
          </a:bodyPr>
          <a:lstStyle/>
          <a:p>
            <a:r>
              <a:rPr lang="en-US" sz="1800" dirty="0">
                <a:solidFill>
                  <a:schemeClr val="bg1"/>
                </a:solidFill>
              </a:rPr>
              <a:t>How does model performance change when PCA is applied?</a:t>
            </a:r>
          </a:p>
        </p:txBody>
      </p:sp>
      <p:sp>
        <p:nvSpPr>
          <p:cNvPr id="9" name="TextBox 8">
            <a:extLst>
              <a:ext uri="{FF2B5EF4-FFF2-40B4-BE49-F238E27FC236}">
                <a16:creationId xmlns:a16="http://schemas.microsoft.com/office/drawing/2014/main" id="{AF84911A-D255-95B4-E12A-E5CC1B06C869}"/>
              </a:ext>
            </a:extLst>
          </p:cNvPr>
          <p:cNvSpPr txBox="1"/>
          <p:nvPr/>
        </p:nvSpPr>
        <p:spPr>
          <a:xfrm>
            <a:off x="2375236" y="7600633"/>
            <a:ext cx="10727473" cy="430887"/>
          </a:xfrm>
          <a:prstGeom prst="rect">
            <a:avLst/>
          </a:prstGeom>
          <a:noFill/>
        </p:spPr>
        <p:txBody>
          <a:bodyPr wrap="square">
            <a:spAutoFit/>
          </a:bodyPr>
          <a:lstStyle/>
          <a:p>
            <a:pPr marL="0" indent="0" algn="l">
              <a:lnSpc>
                <a:spcPts val="2800"/>
              </a:lnSpc>
              <a:buNone/>
            </a:pPr>
            <a:r>
              <a:rPr lang="en-US" sz="1800" b="1" dirty="0">
                <a:solidFill>
                  <a:srgbClr val="DAD8E9"/>
                </a:solidFill>
                <a:latin typeface="Mukta Light" pitchFamily="34" charset="0"/>
                <a:cs typeface="Mukta Light" pitchFamily="34" charset="-120"/>
              </a:rPr>
              <a:t>These plots shows that the model performs better after PCA was applied than with all the features. </a:t>
            </a:r>
            <a:endParaRPr lang="en-US" sz="18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34974-F60F-0C52-86BE-EF636A086079}"/>
              </a:ext>
            </a:extLst>
          </p:cNvPr>
          <p:cNvSpPr txBox="1"/>
          <p:nvPr/>
        </p:nvSpPr>
        <p:spPr>
          <a:xfrm>
            <a:off x="1048214" y="1536409"/>
            <a:ext cx="9021337" cy="6463308"/>
          </a:xfrm>
          <a:prstGeom prst="rect">
            <a:avLst/>
          </a:prstGeom>
          <a:noFill/>
        </p:spPr>
        <p:txBody>
          <a:bodyPr wrap="square" rtlCol="0">
            <a:spAutoFit/>
          </a:bodyPr>
          <a:lstStyle/>
          <a:p>
            <a:pPr algn="just"/>
            <a:r>
              <a:rPr lang="en-US" b="1" dirty="0">
                <a:solidFill>
                  <a:schemeClr val="bg1"/>
                </a:solidFill>
              </a:rPr>
              <a:t>What is SVR?</a:t>
            </a:r>
          </a:p>
          <a:p>
            <a:pPr algn="just"/>
            <a:r>
              <a:rPr lang="en-US" b="1" dirty="0">
                <a:solidFill>
                  <a:schemeClr val="bg1"/>
                </a:solidFill>
              </a:rPr>
              <a:t>SVR</a:t>
            </a:r>
            <a:r>
              <a:rPr lang="en-US" dirty="0">
                <a:solidFill>
                  <a:schemeClr val="bg1"/>
                </a:solidFill>
              </a:rPr>
              <a:t> is a type of </a:t>
            </a:r>
            <a:r>
              <a:rPr lang="en-US" b="1" dirty="0">
                <a:solidFill>
                  <a:schemeClr val="bg1"/>
                </a:solidFill>
              </a:rPr>
              <a:t>Support Vector Machine (SVM)</a:t>
            </a:r>
            <a:r>
              <a:rPr lang="en-US" dirty="0">
                <a:solidFill>
                  <a:schemeClr val="bg1"/>
                </a:solidFill>
              </a:rPr>
              <a:t> used for </a:t>
            </a:r>
            <a:r>
              <a:rPr lang="en-US" b="1" dirty="0">
                <a:solidFill>
                  <a:schemeClr val="bg1"/>
                </a:solidFill>
              </a:rPr>
              <a:t>regression</a:t>
            </a:r>
            <a:r>
              <a:rPr lang="en-US" dirty="0">
                <a:solidFill>
                  <a:schemeClr val="bg1"/>
                </a:solidFill>
              </a:rPr>
              <a:t> tasks instead of classification.</a:t>
            </a:r>
          </a:p>
          <a:p>
            <a:pPr algn="just"/>
            <a:r>
              <a:rPr lang="en-US" dirty="0">
                <a:solidFill>
                  <a:schemeClr val="bg1"/>
                </a:solidFill>
              </a:rPr>
              <a:t>It aims to find a function that approximates the data </a:t>
            </a:r>
            <a:r>
              <a:rPr lang="en-US" b="1" dirty="0">
                <a:solidFill>
                  <a:schemeClr val="bg1"/>
                </a:solidFill>
              </a:rPr>
              <a:t>within a certain margin of error (ε)</a:t>
            </a:r>
            <a:r>
              <a:rPr lang="en-US" dirty="0">
                <a:solidFill>
                  <a:schemeClr val="bg1"/>
                </a:solidFill>
              </a:rPr>
              <a:t>, rather than minimizing prediction error directly.</a:t>
            </a:r>
          </a:p>
          <a:p>
            <a:pPr algn="just"/>
            <a:endParaRPr lang="en-US" dirty="0">
              <a:solidFill>
                <a:schemeClr val="bg1"/>
              </a:solidFill>
            </a:endParaRPr>
          </a:p>
          <a:p>
            <a:pPr algn="just"/>
            <a:r>
              <a:rPr lang="en-US" b="1" dirty="0">
                <a:solidFill>
                  <a:schemeClr val="bg1"/>
                </a:solidFill>
              </a:rPr>
              <a:t>Epsilon (ε) Margin</a:t>
            </a:r>
            <a:r>
              <a:rPr lang="en-US" dirty="0">
                <a:solidFill>
                  <a:schemeClr val="bg1"/>
                </a:solidFill>
              </a:rPr>
              <a:t>: A tube or margin around the regression line where no penalty is given for errors inside it.</a:t>
            </a:r>
          </a:p>
          <a:p>
            <a:pPr algn="just"/>
            <a:r>
              <a:rPr lang="en-US" b="1" dirty="0">
                <a:solidFill>
                  <a:schemeClr val="bg1"/>
                </a:solidFill>
              </a:rPr>
              <a:t>Support Vectors</a:t>
            </a:r>
            <a:r>
              <a:rPr lang="en-US" dirty="0">
                <a:solidFill>
                  <a:schemeClr val="bg1"/>
                </a:solidFill>
              </a:rPr>
              <a:t>: Data points that lie </a:t>
            </a:r>
            <a:r>
              <a:rPr lang="en-US" b="1" dirty="0">
                <a:solidFill>
                  <a:schemeClr val="bg1"/>
                </a:solidFill>
              </a:rPr>
              <a:t>outside the epsilon margin</a:t>
            </a:r>
            <a:r>
              <a:rPr lang="en-US" dirty="0">
                <a:solidFill>
                  <a:schemeClr val="bg1"/>
                </a:solidFill>
              </a:rPr>
              <a:t>. These are critical in defining the regression function.</a:t>
            </a:r>
          </a:p>
          <a:p>
            <a:pPr algn="just"/>
            <a:r>
              <a:rPr lang="en-US" b="1" dirty="0">
                <a:solidFill>
                  <a:schemeClr val="bg1"/>
                </a:solidFill>
              </a:rPr>
              <a:t>Kernel Trick</a:t>
            </a:r>
            <a:r>
              <a:rPr lang="en-US" dirty="0">
                <a:solidFill>
                  <a:schemeClr val="bg1"/>
                </a:solidFill>
              </a:rPr>
              <a:t>: SVR can use </a:t>
            </a:r>
            <a:r>
              <a:rPr lang="en-US" b="1" dirty="0">
                <a:solidFill>
                  <a:schemeClr val="bg1"/>
                </a:solidFill>
              </a:rPr>
              <a:t>linear or nonlinear kernels</a:t>
            </a:r>
            <a:r>
              <a:rPr lang="en-US" dirty="0">
                <a:solidFill>
                  <a:schemeClr val="bg1"/>
                </a:solidFill>
              </a:rPr>
              <a:t> (like RBF) to model complex relationships.</a:t>
            </a:r>
          </a:p>
          <a:p>
            <a:pPr algn="just"/>
            <a:endParaRPr lang="en-US" dirty="0">
              <a:solidFill>
                <a:schemeClr val="bg1"/>
              </a:solidFill>
            </a:endParaRPr>
          </a:p>
          <a:p>
            <a:pPr algn="just"/>
            <a:r>
              <a:rPr lang="en-US" b="1" dirty="0">
                <a:solidFill>
                  <a:schemeClr val="bg1"/>
                </a:solidFill>
              </a:rPr>
              <a:t>How SVR Works:</a:t>
            </a:r>
          </a:p>
          <a:p>
            <a:pPr algn="just"/>
            <a:r>
              <a:rPr lang="en-US" dirty="0">
                <a:solidFill>
                  <a:schemeClr val="bg1"/>
                </a:solidFill>
              </a:rPr>
              <a:t>Tries to </a:t>
            </a:r>
            <a:r>
              <a:rPr lang="en-US" b="1" dirty="0">
                <a:solidFill>
                  <a:schemeClr val="bg1"/>
                </a:solidFill>
              </a:rPr>
              <a:t>fit a line (or curve)</a:t>
            </a:r>
            <a:r>
              <a:rPr lang="en-US" dirty="0">
                <a:solidFill>
                  <a:schemeClr val="bg1"/>
                </a:solidFill>
              </a:rPr>
              <a:t> that best captures the trend in the data.</a:t>
            </a:r>
          </a:p>
          <a:p>
            <a:pPr algn="just"/>
            <a:r>
              <a:rPr lang="en-US" dirty="0">
                <a:solidFill>
                  <a:schemeClr val="bg1"/>
                </a:solidFill>
              </a:rPr>
              <a:t>Ensures most data points are </a:t>
            </a:r>
            <a:r>
              <a:rPr lang="en-US" b="1" dirty="0">
                <a:solidFill>
                  <a:schemeClr val="bg1"/>
                </a:solidFill>
              </a:rPr>
              <a:t>within ε of the predicted value</a:t>
            </a:r>
            <a:r>
              <a:rPr lang="en-US" dirty="0">
                <a:solidFill>
                  <a:schemeClr val="bg1"/>
                </a:solidFill>
              </a:rPr>
              <a:t>.</a:t>
            </a:r>
          </a:p>
          <a:p>
            <a:pPr algn="just"/>
            <a:r>
              <a:rPr lang="en-US" dirty="0">
                <a:solidFill>
                  <a:schemeClr val="bg1"/>
                </a:solidFill>
              </a:rPr>
              <a:t>Penalizes only predictions that fall </a:t>
            </a:r>
            <a:r>
              <a:rPr lang="en-US" b="1" dirty="0">
                <a:solidFill>
                  <a:schemeClr val="bg1"/>
                </a:solidFill>
              </a:rPr>
              <a:t>outside the ε margin</a:t>
            </a:r>
            <a:r>
              <a:rPr lang="en-US" dirty="0">
                <a:solidFill>
                  <a:schemeClr val="bg1"/>
                </a:solidFill>
              </a:rPr>
              <a:t> using a regularization parameter </a:t>
            </a:r>
            <a:r>
              <a:rPr lang="en-US" b="1" dirty="0">
                <a:solidFill>
                  <a:schemeClr val="bg1"/>
                </a:solidFill>
              </a:rPr>
              <a:t>C</a:t>
            </a:r>
            <a:r>
              <a:rPr lang="en-US" dirty="0">
                <a:solidFill>
                  <a:schemeClr val="bg1"/>
                </a:solidFill>
              </a:rPr>
              <a:t>.</a:t>
            </a:r>
          </a:p>
          <a:p>
            <a:pPr algn="just"/>
            <a:endParaRPr lang="en-US" dirty="0">
              <a:solidFill>
                <a:schemeClr val="bg1"/>
              </a:solidFill>
            </a:endParaRPr>
          </a:p>
          <a:p>
            <a:pPr algn="just"/>
            <a:r>
              <a:rPr lang="en-US" b="1" dirty="0">
                <a:solidFill>
                  <a:schemeClr val="bg1"/>
                </a:solidFill>
              </a:rPr>
              <a:t> Hyperparameters:</a:t>
            </a:r>
          </a:p>
          <a:p>
            <a:pPr algn="just"/>
            <a:r>
              <a:rPr lang="en-US" b="1" dirty="0">
                <a:solidFill>
                  <a:schemeClr val="bg1"/>
                </a:solidFill>
              </a:rPr>
              <a:t>C</a:t>
            </a:r>
            <a:r>
              <a:rPr lang="en-US" dirty="0">
                <a:solidFill>
                  <a:schemeClr val="bg1"/>
                </a:solidFill>
              </a:rPr>
              <a:t>: Controls the trade-off between the flatness of the function and tolerance to error.</a:t>
            </a:r>
          </a:p>
          <a:p>
            <a:pPr algn="just"/>
            <a:r>
              <a:rPr lang="en-US" b="1" dirty="0">
                <a:solidFill>
                  <a:schemeClr val="bg1"/>
                </a:solidFill>
              </a:rPr>
              <a:t>ε (Epsilon)</a:t>
            </a:r>
            <a:r>
              <a:rPr lang="en-US" dirty="0">
                <a:solidFill>
                  <a:schemeClr val="bg1"/>
                </a:solidFill>
              </a:rPr>
              <a:t>: Defines the width of the margin where no penalty is given.</a:t>
            </a:r>
          </a:p>
          <a:p>
            <a:pPr algn="just"/>
            <a:r>
              <a:rPr lang="en-US" b="1" dirty="0">
                <a:solidFill>
                  <a:schemeClr val="bg1"/>
                </a:solidFill>
              </a:rPr>
              <a:t>Kernel</a:t>
            </a:r>
            <a:r>
              <a:rPr lang="en-US" dirty="0">
                <a:solidFill>
                  <a:schemeClr val="bg1"/>
                </a:solidFill>
              </a:rPr>
              <a:t>: Specifies the function to map input data into higher dimensions (e.g., </a:t>
            </a:r>
            <a:r>
              <a:rPr lang="en-US" b="1" dirty="0">
                <a:solidFill>
                  <a:schemeClr val="bg1"/>
                </a:solidFill>
              </a:rPr>
              <a:t>linear</a:t>
            </a:r>
            <a:r>
              <a:rPr lang="en-US" dirty="0">
                <a:solidFill>
                  <a:schemeClr val="bg1"/>
                </a:solidFill>
              </a:rPr>
              <a:t>, </a:t>
            </a:r>
            <a:r>
              <a:rPr lang="en-US" b="1" dirty="0">
                <a:solidFill>
                  <a:schemeClr val="bg1"/>
                </a:solidFill>
              </a:rPr>
              <a:t>RBF</a:t>
            </a:r>
            <a:r>
              <a:rPr lang="en-US" dirty="0">
                <a:solidFill>
                  <a:schemeClr val="bg1"/>
                </a:solidFill>
              </a:rPr>
              <a:t>, </a:t>
            </a:r>
            <a:r>
              <a:rPr lang="en-US" b="1" dirty="0">
                <a:solidFill>
                  <a:schemeClr val="bg1"/>
                </a:solidFill>
              </a:rPr>
              <a:t>polynomial</a:t>
            </a:r>
            <a:r>
              <a:rPr lang="en-US" dirty="0">
                <a:solidFill>
                  <a:schemeClr val="bg1"/>
                </a:solidFill>
              </a:rPr>
              <a:t>).</a:t>
            </a:r>
          </a:p>
          <a:p>
            <a:endParaRPr lang="en-IN" dirty="0">
              <a:solidFill>
                <a:schemeClr val="bg1"/>
              </a:solidFill>
            </a:endParaRPr>
          </a:p>
        </p:txBody>
      </p:sp>
      <p:pic>
        <p:nvPicPr>
          <p:cNvPr id="3" name="Picture 2">
            <a:extLst>
              <a:ext uri="{FF2B5EF4-FFF2-40B4-BE49-F238E27FC236}">
                <a16:creationId xmlns:a16="http://schemas.microsoft.com/office/drawing/2014/main" id="{632228BD-6C78-007F-9D3F-E84A2E04DC75}"/>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4" name="Text 0">
            <a:extLst>
              <a:ext uri="{FF2B5EF4-FFF2-40B4-BE49-F238E27FC236}">
                <a16:creationId xmlns:a16="http://schemas.microsoft.com/office/drawing/2014/main" id="{D67E70AB-7517-139A-D38C-E6CA7F510A36}"/>
              </a:ext>
            </a:extLst>
          </p:cNvPr>
          <p:cNvSpPr/>
          <p:nvPr/>
        </p:nvSpPr>
        <p:spPr>
          <a:xfrm>
            <a:off x="1048214" y="578703"/>
            <a:ext cx="4775597" cy="545663"/>
          </a:xfrm>
          <a:prstGeom prst="rect">
            <a:avLst/>
          </a:prstGeom>
          <a:noFill/>
          <a:ln/>
        </p:spPr>
        <p:txBody>
          <a:bodyPr wrap="none" lIns="0" tIns="0" rIns="0" bIns="0" rtlCol="0" anchor="t"/>
          <a:lstStyle/>
          <a:p>
            <a:pPr marL="0" indent="0" algn="l">
              <a:lnSpc>
                <a:spcPts val="4250"/>
              </a:lnSpc>
              <a:buNone/>
            </a:pPr>
            <a:r>
              <a:rPr lang="en-US" sz="3400" dirty="0">
                <a:solidFill>
                  <a:srgbClr val="C6BFEE"/>
                </a:solidFill>
                <a:latin typeface="Prompt Medium" pitchFamily="34" charset="0"/>
                <a:cs typeface="Prompt Medium" pitchFamily="34" charset="-120"/>
              </a:rPr>
              <a:t>Support Vector Regression</a:t>
            </a:r>
            <a:endParaRPr lang="en-US" sz="3400" dirty="0"/>
          </a:p>
        </p:txBody>
      </p:sp>
      <p:pic>
        <p:nvPicPr>
          <p:cNvPr id="5" name="Image 0" descr="preencoded.png">
            <a:extLst>
              <a:ext uri="{FF2B5EF4-FFF2-40B4-BE49-F238E27FC236}">
                <a16:creationId xmlns:a16="http://schemas.microsoft.com/office/drawing/2014/main" id="{C4B56466-428C-B150-1375-972B714D1C04}"/>
              </a:ext>
            </a:extLst>
          </p:cNvPr>
          <p:cNvPicPr>
            <a:picLocks noChangeAspect="1"/>
          </p:cNvPicPr>
          <p:nvPr/>
        </p:nvPicPr>
        <p:blipFill>
          <a:blip r:embed="rId3"/>
          <a:stretch>
            <a:fillRect/>
          </a:stretch>
        </p:blipFill>
        <p:spPr>
          <a:xfrm>
            <a:off x="10155067" y="0"/>
            <a:ext cx="5486400" cy="8229600"/>
          </a:xfrm>
          <a:prstGeom prst="rect">
            <a:avLst/>
          </a:prstGeom>
        </p:spPr>
      </p:pic>
      <p:pic>
        <p:nvPicPr>
          <p:cNvPr id="5126" name="Picture 6" descr="Support Vector Regression - The Click Reader">
            <a:extLst>
              <a:ext uri="{FF2B5EF4-FFF2-40B4-BE49-F238E27FC236}">
                <a16:creationId xmlns:a16="http://schemas.microsoft.com/office/drawing/2014/main" id="{45D55D82-B72B-1FB1-E265-81F627841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2696" y="2319534"/>
            <a:ext cx="4951141" cy="388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4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DB2B7-B287-9C66-842C-44236DBA76D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DC5668-C472-A240-CDFE-C79387059981}"/>
              </a:ext>
            </a:extLst>
          </p:cNvPr>
          <p:cNvSpPr/>
          <p:nvPr/>
        </p:nvSpPr>
        <p:spPr>
          <a:xfrm>
            <a:off x="787479" y="618768"/>
            <a:ext cx="5471398" cy="625078"/>
          </a:xfrm>
          <a:prstGeom prst="rect">
            <a:avLst/>
          </a:prstGeom>
          <a:noFill/>
          <a:ln/>
        </p:spPr>
        <p:txBody>
          <a:bodyPr wrap="none" lIns="0" tIns="0" rIns="0" bIns="0" rtlCol="0" anchor="t"/>
          <a:lstStyle/>
          <a:p>
            <a:pPr marL="0" indent="0" algn="l">
              <a:lnSpc>
                <a:spcPts val="4900"/>
              </a:lnSpc>
              <a:buNone/>
            </a:pPr>
            <a:r>
              <a:rPr lang="en-US" sz="3900" dirty="0">
                <a:solidFill>
                  <a:srgbClr val="C6BFEE"/>
                </a:solidFill>
                <a:latin typeface="Prompt Medium" pitchFamily="34" charset="0"/>
                <a:ea typeface="Prompt Medium" pitchFamily="34" charset="-122"/>
                <a:cs typeface="Prompt Medium" pitchFamily="34" charset="-120"/>
              </a:rPr>
              <a:t>SVR on superconductivity dataset:</a:t>
            </a:r>
            <a:endParaRPr lang="en-US" sz="3900" dirty="0"/>
          </a:p>
        </p:txBody>
      </p:sp>
      <p:pic>
        <p:nvPicPr>
          <p:cNvPr id="8" name="Picture 7">
            <a:extLst>
              <a:ext uri="{FF2B5EF4-FFF2-40B4-BE49-F238E27FC236}">
                <a16:creationId xmlns:a16="http://schemas.microsoft.com/office/drawing/2014/main" id="{3D350AAA-6AF5-0D2E-B027-A7E1502B9ECA}"/>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5" name="Picture 4">
            <a:extLst>
              <a:ext uri="{FF2B5EF4-FFF2-40B4-BE49-F238E27FC236}">
                <a16:creationId xmlns:a16="http://schemas.microsoft.com/office/drawing/2014/main" id="{3B814A1C-6014-B6B5-61BE-ABD042B2C7D1}"/>
              </a:ext>
            </a:extLst>
          </p:cNvPr>
          <p:cNvPicPr>
            <a:picLocks noChangeAspect="1"/>
          </p:cNvPicPr>
          <p:nvPr/>
        </p:nvPicPr>
        <p:blipFill>
          <a:blip r:embed="rId4"/>
          <a:stretch>
            <a:fillRect/>
          </a:stretch>
        </p:blipFill>
        <p:spPr>
          <a:xfrm>
            <a:off x="687118" y="1695130"/>
            <a:ext cx="5476875" cy="4333875"/>
          </a:xfrm>
          <a:prstGeom prst="rect">
            <a:avLst/>
          </a:prstGeom>
        </p:spPr>
      </p:pic>
      <p:pic>
        <p:nvPicPr>
          <p:cNvPr id="10" name="Picture 9">
            <a:extLst>
              <a:ext uri="{FF2B5EF4-FFF2-40B4-BE49-F238E27FC236}">
                <a16:creationId xmlns:a16="http://schemas.microsoft.com/office/drawing/2014/main" id="{555313CE-0E63-6251-FFD9-67B2138F3734}"/>
              </a:ext>
            </a:extLst>
          </p:cNvPr>
          <p:cNvPicPr>
            <a:picLocks noChangeAspect="1"/>
          </p:cNvPicPr>
          <p:nvPr/>
        </p:nvPicPr>
        <p:blipFill>
          <a:blip r:embed="rId5"/>
          <a:stretch>
            <a:fillRect/>
          </a:stretch>
        </p:blipFill>
        <p:spPr>
          <a:xfrm>
            <a:off x="7282820" y="1695130"/>
            <a:ext cx="5476875" cy="4333875"/>
          </a:xfrm>
          <a:prstGeom prst="rect">
            <a:avLst/>
          </a:prstGeom>
        </p:spPr>
      </p:pic>
      <p:sp>
        <p:nvSpPr>
          <p:cNvPr id="3" name="Text 1">
            <a:extLst>
              <a:ext uri="{FF2B5EF4-FFF2-40B4-BE49-F238E27FC236}">
                <a16:creationId xmlns:a16="http://schemas.microsoft.com/office/drawing/2014/main" id="{6CD67745-D6B4-3CF3-8B4C-0FEB63F0B444}"/>
              </a:ext>
            </a:extLst>
          </p:cNvPr>
          <p:cNvSpPr/>
          <p:nvPr/>
        </p:nvSpPr>
        <p:spPr>
          <a:xfrm>
            <a:off x="687118" y="6120244"/>
            <a:ext cx="6253282" cy="360045"/>
          </a:xfrm>
          <a:prstGeom prst="rect">
            <a:avLst/>
          </a:prstGeom>
          <a:noFill/>
          <a:ln/>
        </p:spPr>
        <p:txBody>
          <a:bodyPr wrap="none" lIns="0" tIns="0" rIns="0" bIns="0" rtlCol="0" anchor="t"/>
          <a:lstStyle/>
          <a:p>
            <a:pPr marL="0" indent="0" algn="l">
              <a:lnSpc>
                <a:spcPts val="2800"/>
              </a:lnSpc>
              <a:buNone/>
            </a:pPr>
            <a:r>
              <a:rPr lang="en-US" sz="1750" dirty="0">
                <a:solidFill>
                  <a:srgbClr val="DAD8E9"/>
                </a:solidFill>
                <a:ea typeface="Mukta Light" pitchFamily="34" charset="-122"/>
                <a:cs typeface="Mukta Light" pitchFamily="34" charset="-120"/>
              </a:rPr>
              <a:t>Without PCA</a:t>
            </a:r>
          </a:p>
          <a:p>
            <a:pPr marL="0" indent="0" algn="l">
              <a:lnSpc>
                <a:spcPts val="2800"/>
              </a:lnSpc>
              <a:buNone/>
            </a:pPr>
            <a:r>
              <a:rPr lang="en-US" sz="1750" dirty="0">
                <a:solidFill>
                  <a:srgbClr val="DAD8E9"/>
                </a:solidFill>
                <a:cs typeface="Mukta Light" pitchFamily="34" charset="-120"/>
              </a:rPr>
              <a:t>This plot shows Predicted Tc vs the expected Tc</a:t>
            </a:r>
            <a:endParaRPr lang="en-US" sz="1750" dirty="0"/>
          </a:p>
        </p:txBody>
      </p:sp>
      <p:sp>
        <p:nvSpPr>
          <p:cNvPr id="7" name="Text 2">
            <a:extLst>
              <a:ext uri="{FF2B5EF4-FFF2-40B4-BE49-F238E27FC236}">
                <a16:creationId xmlns:a16="http://schemas.microsoft.com/office/drawing/2014/main" id="{E7669C2F-8895-368C-82B5-46C14AF67A5B}"/>
              </a:ext>
            </a:extLst>
          </p:cNvPr>
          <p:cNvSpPr/>
          <p:nvPr/>
        </p:nvSpPr>
        <p:spPr>
          <a:xfrm>
            <a:off x="7282820" y="5760199"/>
            <a:ext cx="6253282" cy="360045"/>
          </a:xfrm>
          <a:prstGeom prst="rect">
            <a:avLst/>
          </a:prstGeom>
          <a:noFill/>
          <a:ln/>
        </p:spPr>
        <p:txBody>
          <a:bodyPr wrap="none" lIns="0" tIns="0" rIns="0" bIns="0" rtlCol="0" anchor="t"/>
          <a:lstStyle/>
          <a:p>
            <a:pPr marL="0" indent="0" algn="l">
              <a:lnSpc>
                <a:spcPts val="2800"/>
              </a:lnSpc>
              <a:buNone/>
            </a:pPr>
            <a:endParaRPr lang="en-US" sz="1750" dirty="0">
              <a:solidFill>
                <a:srgbClr val="DAD8E9"/>
              </a:solidFill>
              <a:latin typeface="Mukta Light" pitchFamily="34" charset="0"/>
              <a:ea typeface="Mukta Light" pitchFamily="34" charset="-122"/>
              <a:cs typeface="Mukta Light" pitchFamily="34" charset="-120"/>
            </a:endParaRPr>
          </a:p>
          <a:p>
            <a:pPr marL="0" indent="0" algn="l">
              <a:lnSpc>
                <a:spcPts val="2800"/>
              </a:lnSpc>
              <a:buNone/>
            </a:pPr>
            <a:r>
              <a:rPr lang="en-US" sz="1750" dirty="0">
                <a:solidFill>
                  <a:srgbClr val="DAD8E9"/>
                </a:solidFill>
                <a:ea typeface="Mukta Light" pitchFamily="34" charset="-122"/>
                <a:cs typeface="Mukta Light" pitchFamily="34" charset="-120"/>
              </a:rPr>
              <a:t>With PCA</a:t>
            </a:r>
          </a:p>
          <a:p>
            <a:pPr marL="0" indent="0" algn="l">
              <a:lnSpc>
                <a:spcPts val="2800"/>
              </a:lnSpc>
              <a:buNone/>
            </a:pPr>
            <a:r>
              <a:rPr lang="en-US" sz="1750" dirty="0">
                <a:solidFill>
                  <a:srgbClr val="DAD8E9"/>
                </a:solidFill>
                <a:cs typeface="Mukta Light" pitchFamily="34" charset="-120"/>
              </a:rPr>
              <a:t>This plot shows predicted Tc vs expected Tc after PCA was applied to </a:t>
            </a:r>
          </a:p>
          <a:p>
            <a:pPr marL="0" indent="0" algn="l">
              <a:lnSpc>
                <a:spcPts val="2800"/>
              </a:lnSpc>
              <a:buNone/>
            </a:pPr>
            <a:r>
              <a:rPr lang="en-US" sz="1750" dirty="0">
                <a:solidFill>
                  <a:srgbClr val="DAD8E9"/>
                </a:solidFill>
                <a:cs typeface="Mukta Light" pitchFamily="34" charset="-120"/>
              </a:rPr>
              <a:t>Feature scaled dataset .</a:t>
            </a:r>
            <a:endParaRPr lang="en-US" sz="1750" dirty="0"/>
          </a:p>
        </p:txBody>
      </p:sp>
      <p:sp>
        <p:nvSpPr>
          <p:cNvPr id="9" name="TextBox 8">
            <a:extLst>
              <a:ext uri="{FF2B5EF4-FFF2-40B4-BE49-F238E27FC236}">
                <a16:creationId xmlns:a16="http://schemas.microsoft.com/office/drawing/2014/main" id="{80CE6061-FC18-F43E-55C1-36F99CC7B8CC}"/>
              </a:ext>
            </a:extLst>
          </p:cNvPr>
          <p:cNvSpPr txBox="1"/>
          <p:nvPr/>
        </p:nvSpPr>
        <p:spPr>
          <a:xfrm>
            <a:off x="2375236" y="7314840"/>
            <a:ext cx="10727473" cy="781624"/>
          </a:xfrm>
          <a:prstGeom prst="rect">
            <a:avLst/>
          </a:prstGeom>
          <a:noFill/>
        </p:spPr>
        <p:txBody>
          <a:bodyPr wrap="square">
            <a:spAutoFit/>
          </a:bodyPr>
          <a:lstStyle/>
          <a:p>
            <a:pPr marL="0" indent="0" algn="l">
              <a:lnSpc>
                <a:spcPts val="2800"/>
              </a:lnSpc>
              <a:buNone/>
            </a:pPr>
            <a:r>
              <a:rPr lang="en-US" sz="1800" b="1" dirty="0">
                <a:solidFill>
                  <a:schemeClr val="bg1"/>
                </a:solidFill>
              </a:rPr>
              <a:t>These plots show that the model's performance with and without PCA is comparable, indicating that dimensionality reduction has not significantly affected predictive accuracy.</a:t>
            </a:r>
          </a:p>
        </p:txBody>
      </p:sp>
    </p:spTree>
    <p:extLst>
      <p:ext uri="{BB962C8B-B14F-4D97-AF65-F5344CB8AC3E}">
        <p14:creationId xmlns:p14="http://schemas.microsoft.com/office/powerpoint/2010/main" val="25864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0575" y="621863"/>
            <a:ext cx="6178272" cy="627459"/>
          </a:xfrm>
          <a:prstGeom prst="rect">
            <a:avLst/>
          </a:prstGeom>
          <a:noFill/>
          <a:ln/>
        </p:spPr>
        <p:txBody>
          <a:bodyPr wrap="none" lIns="0" tIns="0" rIns="0" bIns="0" rtlCol="0" anchor="t"/>
          <a:lstStyle/>
          <a:p>
            <a:pPr marL="0" indent="0" algn="l">
              <a:lnSpc>
                <a:spcPts val="4900"/>
              </a:lnSpc>
              <a:buNone/>
            </a:pPr>
            <a:r>
              <a:rPr lang="en-US" sz="3950" dirty="0">
                <a:solidFill>
                  <a:srgbClr val="C6BFEE"/>
                </a:solidFill>
                <a:latin typeface="Prompt Medium" pitchFamily="34" charset="0"/>
                <a:ea typeface="Prompt Medium" pitchFamily="34" charset="-122"/>
                <a:cs typeface="Prompt Medium" pitchFamily="34" charset="-120"/>
              </a:rPr>
              <a:t>Decision Tree Regression</a:t>
            </a:r>
            <a:endParaRPr lang="en-US" sz="3950" dirty="0"/>
          </a:p>
        </p:txBody>
      </p:sp>
      <p:sp>
        <p:nvSpPr>
          <p:cNvPr id="3" name="Text 1"/>
          <p:cNvSpPr/>
          <p:nvPr/>
        </p:nvSpPr>
        <p:spPr>
          <a:xfrm>
            <a:off x="790575" y="1701046"/>
            <a:ext cx="13049250" cy="722709"/>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Decision Tree Regression is a supervised learning algorithm that models predictions by recursively partitioning the dataset into a tree-like structure.</a:t>
            </a:r>
            <a:endParaRPr lang="en-US" sz="1750" dirty="0"/>
          </a:p>
        </p:txBody>
      </p:sp>
      <p:sp>
        <p:nvSpPr>
          <p:cNvPr id="5" name="Text 3"/>
          <p:cNvSpPr/>
          <p:nvPr/>
        </p:nvSpPr>
        <p:spPr>
          <a:xfrm>
            <a:off x="790575" y="2502833"/>
            <a:ext cx="2509838" cy="313730"/>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Data Splitting</a:t>
            </a:r>
            <a:endParaRPr lang="en-US" sz="1950" dirty="0"/>
          </a:p>
        </p:txBody>
      </p:sp>
      <p:sp>
        <p:nvSpPr>
          <p:cNvPr id="6" name="Text 4"/>
          <p:cNvSpPr/>
          <p:nvPr/>
        </p:nvSpPr>
        <p:spPr>
          <a:xfrm>
            <a:off x="790575" y="2921378"/>
            <a:ext cx="5988248" cy="1084064"/>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model recursively splits the dataset into nodes, aiming to minimize the Mean Squared Error (MSE) within each resulting node.</a:t>
            </a:r>
            <a:endParaRPr lang="en-US" sz="1750" dirty="0"/>
          </a:p>
        </p:txBody>
      </p:sp>
      <p:sp>
        <p:nvSpPr>
          <p:cNvPr id="8" name="Text 6"/>
          <p:cNvSpPr/>
          <p:nvPr/>
        </p:nvSpPr>
        <p:spPr>
          <a:xfrm>
            <a:off x="790575" y="5209707"/>
            <a:ext cx="2509838" cy="313730"/>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Tree Structure</a:t>
            </a:r>
            <a:endParaRPr lang="en-US" sz="1950" dirty="0"/>
          </a:p>
        </p:txBody>
      </p:sp>
      <p:sp>
        <p:nvSpPr>
          <p:cNvPr id="9" name="Text 7"/>
          <p:cNvSpPr/>
          <p:nvPr/>
        </p:nvSpPr>
        <p:spPr>
          <a:xfrm>
            <a:off x="790575" y="5523437"/>
            <a:ext cx="5988248" cy="722709"/>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Starting from a root node (the entire dataset), data branches into child nodes, representing subsets of the dataset.</a:t>
            </a:r>
            <a:endParaRPr lang="en-US" sz="1750" dirty="0"/>
          </a:p>
        </p:txBody>
      </p:sp>
      <p:sp>
        <p:nvSpPr>
          <p:cNvPr id="11" name="Text 9"/>
          <p:cNvSpPr/>
          <p:nvPr/>
        </p:nvSpPr>
        <p:spPr>
          <a:xfrm>
            <a:off x="790575" y="4081089"/>
            <a:ext cx="2509838" cy="313730"/>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Leaf Nodes</a:t>
            </a:r>
            <a:endParaRPr lang="en-US" sz="1950" dirty="0"/>
          </a:p>
        </p:txBody>
      </p:sp>
      <p:sp>
        <p:nvSpPr>
          <p:cNvPr id="12" name="Text 10"/>
          <p:cNvSpPr/>
          <p:nvPr/>
        </p:nvSpPr>
        <p:spPr>
          <a:xfrm>
            <a:off x="790575" y="4403085"/>
            <a:ext cx="5988248" cy="722709"/>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Splitting continues until leaf nodes are formed, which cannot be further split in a way that significantly reduces impurity or MSE.</a:t>
            </a:r>
            <a:endParaRPr lang="en-US" sz="1750" dirty="0"/>
          </a:p>
        </p:txBody>
      </p:sp>
      <p:sp>
        <p:nvSpPr>
          <p:cNvPr id="14" name="Text 12"/>
          <p:cNvSpPr/>
          <p:nvPr/>
        </p:nvSpPr>
        <p:spPr>
          <a:xfrm>
            <a:off x="790575" y="6290655"/>
            <a:ext cx="2509838" cy="313730"/>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Prediction Path</a:t>
            </a:r>
            <a:endParaRPr lang="en-US" sz="1950" dirty="0"/>
          </a:p>
        </p:txBody>
      </p:sp>
      <p:sp>
        <p:nvSpPr>
          <p:cNvPr id="15" name="Text 13"/>
          <p:cNvSpPr/>
          <p:nvPr/>
        </p:nvSpPr>
        <p:spPr>
          <a:xfrm>
            <a:off x="790575" y="6621588"/>
            <a:ext cx="5988248" cy="1084064"/>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Predictions are made by following a path from the root node down to a leaf node, with the leaf's value representing the output.</a:t>
            </a:r>
            <a:endParaRPr lang="en-US" sz="1750" dirty="0"/>
          </a:p>
        </p:txBody>
      </p:sp>
      <p:pic>
        <p:nvPicPr>
          <p:cNvPr id="16" name="Picture 15">
            <a:extLst>
              <a:ext uri="{FF2B5EF4-FFF2-40B4-BE49-F238E27FC236}">
                <a16:creationId xmlns:a16="http://schemas.microsoft.com/office/drawing/2014/main" id="{D3EBA1B1-7B1F-7B4B-9538-EEE6976A3E9B}"/>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2050" name="Picture 2" descr="GitHub - SamyukthaPatnaik/Decision-Tree">
            <a:extLst>
              <a:ext uri="{FF2B5EF4-FFF2-40B4-BE49-F238E27FC236}">
                <a16:creationId xmlns:a16="http://schemas.microsoft.com/office/drawing/2014/main" id="{173BA35F-18FC-96B3-EE4D-0420F143997F}"/>
              </a:ext>
            </a:extLst>
          </p:cNvPr>
          <p:cNvPicPr>
            <a:picLocks noChangeAspect="1" noChangeArrowheads="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80720" y="2875479"/>
            <a:ext cx="7069873" cy="3974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42355" y="583287"/>
            <a:ext cx="5414724" cy="589121"/>
          </a:xfrm>
          <a:prstGeom prst="rect">
            <a:avLst/>
          </a:prstGeom>
          <a:noFill/>
          <a:ln/>
        </p:spPr>
        <p:txBody>
          <a:bodyPr wrap="none" lIns="0" tIns="0" rIns="0" bIns="0" rtlCol="0" anchor="t"/>
          <a:lstStyle/>
          <a:p>
            <a:pPr marL="0" indent="0" algn="l">
              <a:lnSpc>
                <a:spcPts val="4600"/>
              </a:lnSpc>
              <a:buNone/>
            </a:pPr>
            <a:r>
              <a:rPr lang="en-US" sz="3700" dirty="0">
                <a:solidFill>
                  <a:srgbClr val="C6BFEE"/>
                </a:solidFill>
                <a:latin typeface="Prompt Medium" pitchFamily="34" charset="0"/>
                <a:ea typeface="Prompt Medium" pitchFamily="34" charset="-122"/>
                <a:cs typeface="Prompt Medium" pitchFamily="34" charset="-120"/>
              </a:rPr>
              <a:t>Decision Tree Modeling on superconductivity dataset:</a:t>
            </a:r>
            <a:endParaRPr lang="en-US" sz="3700" dirty="0"/>
          </a:p>
        </p:txBody>
      </p:sp>
      <p:sp>
        <p:nvSpPr>
          <p:cNvPr id="7" name="Text 3"/>
          <p:cNvSpPr/>
          <p:nvPr/>
        </p:nvSpPr>
        <p:spPr>
          <a:xfrm>
            <a:off x="742355" y="7767995"/>
            <a:ext cx="13145691" cy="339447"/>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8" name="Picture 7">
            <a:extLst>
              <a:ext uri="{FF2B5EF4-FFF2-40B4-BE49-F238E27FC236}">
                <a16:creationId xmlns:a16="http://schemas.microsoft.com/office/drawing/2014/main" id="{6DB3FDF2-5756-E217-F3B5-3EF52FE64072}"/>
              </a:ext>
            </a:extLst>
          </p:cNvPr>
          <p:cNvPicPr>
            <a:picLocks noChangeAspect="1"/>
          </p:cNvPicPr>
          <p:nvPr/>
        </p:nvPicPr>
        <p:blipFill>
          <a:blip r:embed="rId3"/>
          <a:stretch>
            <a:fillRect/>
          </a:stretch>
        </p:blipFill>
        <p:spPr>
          <a:xfrm>
            <a:off x="12759695" y="7716803"/>
            <a:ext cx="1759193" cy="523948"/>
          </a:xfrm>
          <a:prstGeom prst="rect">
            <a:avLst/>
          </a:prstGeom>
        </p:spPr>
      </p:pic>
      <p:pic>
        <p:nvPicPr>
          <p:cNvPr id="16" name="Picture 15">
            <a:extLst>
              <a:ext uri="{FF2B5EF4-FFF2-40B4-BE49-F238E27FC236}">
                <a16:creationId xmlns:a16="http://schemas.microsoft.com/office/drawing/2014/main" id="{B3340D3C-D8F0-ED14-DCA7-6A9BE0544CE5}"/>
              </a:ext>
            </a:extLst>
          </p:cNvPr>
          <p:cNvPicPr>
            <a:picLocks noChangeAspect="1"/>
          </p:cNvPicPr>
          <p:nvPr/>
        </p:nvPicPr>
        <p:blipFill>
          <a:blip r:embed="rId4"/>
          <a:stretch>
            <a:fillRect/>
          </a:stretch>
        </p:blipFill>
        <p:spPr>
          <a:xfrm>
            <a:off x="7315200" y="1572447"/>
            <a:ext cx="5476875" cy="4333875"/>
          </a:xfrm>
          <a:prstGeom prst="rect">
            <a:avLst/>
          </a:prstGeom>
        </p:spPr>
      </p:pic>
      <p:pic>
        <p:nvPicPr>
          <p:cNvPr id="18" name="Picture 17">
            <a:extLst>
              <a:ext uri="{FF2B5EF4-FFF2-40B4-BE49-F238E27FC236}">
                <a16:creationId xmlns:a16="http://schemas.microsoft.com/office/drawing/2014/main" id="{14088250-6B9E-0A73-3D11-ED08C97D40C2}"/>
              </a:ext>
            </a:extLst>
          </p:cNvPr>
          <p:cNvPicPr>
            <a:picLocks noChangeAspect="1"/>
          </p:cNvPicPr>
          <p:nvPr/>
        </p:nvPicPr>
        <p:blipFill>
          <a:blip r:embed="rId5"/>
          <a:stretch>
            <a:fillRect/>
          </a:stretch>
        </p:blipFill>
        <p:spPr>
          <a:xfrm>
            <a:off x="755112" y="1572448"/>
            <a:ext cx="5476875" cy="4333875"/>
          </a:xfrm>
          <a:prstGeom prst="rect">
            <a:avLst/>
          </a:prstGeom>
        </p:spPr>
      </p:pic>
      <p:sp>
        <p:nvSpPr>
          <p:cNvPr id="3" name="Text 1">
            <a:extLst>
              <a:ext uri="{FF2B5EF4-FFF2-40B4-BE49-F238E27FC236}">
                <a16:creationId xmlns:a16="http://schemas.microsoft.com/office/drawing/2014/main" id="{2B1761E0-7FC9-9988-7C18-35750B7CD042}"/>
              </a:ext>
            </a:extLst>
          </p:cNvPr>
          <p:cNvSpPr/>
          <p:nvPr/>
        </p:nvSpPr>
        <p:spPr>
          <a:xfrm>
            <a:off x="734734" y="5984557"/>
            <a:ext cx="6253282" cy="360045"/>
          </a:xfrm>
          <a:prstGeom prst="rect">
            <a:avLst/>
          </a:prstGeom>
          <a:noFill/>
          <a:ln/>
        </p:spPr>
        <p:txBody>
          <a:bodyPr wrap="none" lIns="0" tIns="0" rIns="0" bIns="0" rtlCol="0" anchor="t"/>
          <a:lstStyle/>
          <a:p>
            <a:pPr marL="0" indent="0" algn="l">
              <a:lnSpc>
                <a:spcPts val="2800"/>
              </a:lnSpc>
              <a:buNone/>
            </a:pPr>
            <a:r>
              <a:rPr lang="en-US" sz="1750" dirty="0">
                <a:solidFill>
                  <a:srgbClr val="DAD8E9"/>
                </a:solidFill>
                <a:ea typeface="Mukta Light" pitchFamily="34" charset="-122"/>
                <a:cs typeface="Mukta Light" pitchFamily="34" charset="-120"/>
              </a:rPr>
              <a:t>Without PCA</a:t>
            </a:r>
          </a:p>
          <a:p>
            <a:pPr marL="0" indent="0" algn="l">
              <a:lnSpc>
                <a:spcPts val="2800"/>
              </a:lnSpc>
              <a:buNone/>
            </a:pPr>
            <a:r>
              <a:rPr lang="en-US" sz="1750" dirty="0">
                <a:solidFill>
                  <a:srgbClr val="DAD8E9"/>
                </a:solidFill>
                <a:cs typeface="Mukta Light" pitchFamily="34" charset="-120"/>
              </a:rPr>
              <a:t>This plot shows Predicted Tc vs the expected Tc</a:t>
            </a:r>
            <a:endParaRPr lang="en-US" sz="1750" dirty="0"/>
          </a:p>
        </p:txBody>
      </p:sp>
      <p:sp>
        <p:nvSpPr>
          <p:cNvPr id="5" name="Text 2">
            <a:extLst>
              <a:ext uri="{FF2B5EF4-FFF2-40B4-BE49-F238E27FC236}">
                <a16:creationId xmlns:a16="http://schemas.microsoft.com/office/drawing/2014/main" id="{DD224BD0-BF34-A076-5A36-E22E9FEC73F5}"/>
              </a:ext>
            </a:extLst>
          </p:cNvPr>
          <p:cNvSpPr/>
          <p:nvPr/>
        </p:nvSpPr>
        <p:spPr>
          <a:xfrm>
            <a:off x="7315200" y="5624512"/>
            <a:ext cx="6253282" cy="360045"/>
          </a:xfrm>
          <a:prstGeom prst="rect">
            <a:avLst/>
          </a:prstGeom>
          <a:noFill/>
          <a:ln/>
        </p:spPr>
        <p:txBody>
          <a:bodyPr wrap="none" lIns="0" tIns="0" rIns="0" bIns="0" rtlCol="0" anchor="t"/>
          <a:lstStyle/>
          <a:p>
            <a:pPr marL="0" indent="0" algn="l">
              <a:lnSpc>
                <a:spcPts val="2800"/>
              </a:lnSpc>
              <a:buNone/>
            </a:pPr>
            <a:endParaRPr lang="en-US" sz="1750" dirty="0">
              <a:solidFill>
                <a:srgbClr val="DAD8E9"/>
              </a:solidFill>
              <a:latin typeface="Mukta Light" pitchFamily="34" charset="0"/>
              <a:ea typeface="Mukta Light" pitchFamily="34" charset="-122"/>
              <a:cs typeface="Mukta Light" pitchFamily="34" charset="-120"/>
            </a:endParaRPr>
          </a:p>
          <a:p>
            <a:pPr marL="0" indent="0" algn="l">
              <a:lnSpc>
                <a:spcPts val="2800"/>
              </a:lnSpc>
              <a:buNone/>
            </a:pPr>
            <a:r>
              <a:rPr lang="en-US" sz="1750" dirty="0">
                <a:solidFill>
                  <a:srgbClr val="DAD8E9"/>
                </a:solidFill>
                <a:ea typeface="Mukta Light" pitchFamily="34" charset="-122"/>
                <a:cs typeface="Mukta Light" panose="020B0604020202020204" charset="0"/>
              </a:rPr>
              <a:t>With PCA</a:t>
            </a:r>
          </a:p>
          <a:p>
            <a:pPr marL="0" indent="0" algn="l">
              <a:lnSpc>
                <a:spcPts val="2800"/>
              </a:lnSpc>
              <a:buNone/>
            </a:pPr>
            <a:r>
              <a:rPr lang="en-US" sz="1750" dirty="0">
                <a:solidFill>
                  <a:srgbClr val="DAD8E9"/>
                </a:solidFill>
                <a:cs typeface="Mukta Light" panose="020B0604020202020204" charset="0"/>
              </a:rPr>
              <a:t>This plot shows predicted Tc vs expected Tc after PCA was applied to </a:t>
            </a:r>
          </a:p>
          <a:p>
            <a:pPr marL="0" indent="0" algn="l">
              <a:lnSpc>
                <a:spcPts val="2800"/>
              </a:lnSpc>
              <a:buNone/>
            </a:pPr>
            <a:r>
              <a:rPr lang="en-US" sz="1750" dirty="0">
                <a:solidFill>
                  <a:srgbClr val="DAD8E9"/>
                </a:solidFill>
                <a:cs typeface="Mukta Light" panose="020B0604020202020204" charset="0"/>
              </a:rPr>
              <a:t>Feature scaled dataset .</a:t>
            </a:r>
            <a:endParaRPr lang="en-US" sz="1750" dirty="0">
              <a:cs typeface="Mukta Light" panose="020B0604020202020204" charset="0"/>
            </a:endParaRPr>
          </a:p>
        </p:txBody>
      </p:sp>
      <p:sp>
        <p:nvSpPr>
          <p:cNvPr id="9" name="TextBox 8">
            <a:extLst>
              <a:ext uri="{FF2B5EF4-FFF2-40B4-BE49-F238E27FC236}">
                <a16:creationId xmlns:a16="http://schemas.microsoft.com/office/drawing/2014/main" id="{B3CF88C9-C951-2DAB-B333-9DF05E0597F5}"/>
              </a:ext>
            </a:extLst>
          </p:cNvPr>
          <p:cNvSpPr txBox="1"/>
          <p:nvPr/>
        </p:nvSpPr>
        <p:spPr>
          <a:xfrm>
            <a:off x="2375236" y="7197153"/>
            <a:ext cx="10727473" cy="781624"/>
          </a:xfrm>
          <a:prstGeom prst="rect">
            <a:avLst/>
          </a:prstGeom>
          <a:noFill/>
        </p:spPr>
        <p:txBody>
          <a:bodyPr wrap="square">
            <a:spAutoFit/>
          </a:bodyPr>
          <a:lstStyle/>
          <a:p>
            <a:pPr marL="0" indent="0" algn="l">
              <a:lnSpc>
                <a:spcPts val="2800"/>
              </a:lnSpc>
              <a:buNone/>
            </a:pPr>
            <a:r>
              <a:rPr lang="en-US" sz="1800" b="1" dirty="0">
                <a:solidFill>
                  <a:schemeClr val="bg1"/>
                </a:solidFill>
              </a:rPr>
              <a:t>These plots show that the model's performance with and without PCA is comparable, indicating that dimensionality reduction has not significantly affected predictive accuracy.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8891" y="394393"/>
            <a:ext cx="7124105"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Random Forest Regression</a:t>
            </a:r>
            <a:endParaRPr lang="en-US" sz="4300" dirty="0"/>
          </a:p>
        </p:txBody>
      </p:sp>
      <p:sp>
        <p:nvSpPr>
          <p:cNvPr id="3" name="Text 1"/>
          <p:cNvSpPr/>
          <p:nvPr/>
        </p:nvSpPr>
        <p:spPr>
          <a:xfrm>
            <a:off x="864037" y="140291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Random Forest Regression is an ensemble learning method well-suited for predicting continuous values like critical temperatures.</a:t>
            </a:r>
            <a:endParaRPr lang="en-US" sz="1900" dirty="0"/>
          </a:p>
        </p:txBody>
      </p:sp>
      <p:sp>
        <p:nvSpPr>
          <p:cNvPr id="4" name="Shape 2"/>
          <p:cNvSpPr/>
          <p:nvPr/>
        </p:nvSpPr>
        <p:spPr>
          <a:xfrm>
            <a:off x="864037" y="4138255"/>
            <a:ext cx="4136231" cy="2570678"/>
          </a:xfrm>
          <a:prstGeom prst="roundRect">
            <a:avLst>
              <a:gd name="adj" fmla="val 5691"/>
            </a:avLst>
          </a:prstGeom>
          <a:solidFill>
            <a:srgbClr val="0B0C23">
              <a:alpha val="95000"/>
            </a:srgbClr>
          </a:solidFill>
          <a:ln/>
        </p:spPr>
      </p:sp>
      <p:sp>
        <p:nvSpPr>
          <p:cNvPr id="5" name="Shape 3"/>
          <p:cNvSpPr/>
          <p:nvPr/>
        </p:nvSpPr>
        <p:spPr>
          <a:xfrm>
            <a:off x="864037" y="2280166"/>
            <a:ext cx="4136231" cy="121920"/>
          </a:xfrm>
          <a:prstGeom prst="roundRect">
            <a:avLst>
              <a:gd name="adj" fmla="val 85050"/>
            </a:avLst>
          </a:prstGeom>
          <a:solidFill>
            <a:srgbClr val="A95B95"/>
          </a:solidFill>
          <a:ln/>
        </p:spPr>
      </p:sp>
      <p:sp>
        <p:nvSpPr>
          <p:cNvPr id="6" name="Shape 4"/>
          <p:cNvSpPr/>
          <p:nvPr/>
        </p:nvSpPr>
        <p:spPr>
          <a:xfrm>
            <a:off x="2512933" y="1974175"/>
            <a:ext cx="740569" cy="740569"/>
          </a:xfrm>
          <a:prstGeom prst="roundRect">
            <a:avLst>
              <a:gd name="adj" fmla="val 123473"/>
            </a:avLst>
          </a:prstGeom>
          <a:solidFill>
            <a:srgbClr val="A95B95"/>
          </a:solidFill>
          <a:ln/>
        </p:spPr>
      </p:sp>
      <p:pic>
        <p:nvPicPr>
          <p:cNvPr id="7" name="Image 0" descr="preencoded.png"/>
          <p:cNvPicPr>
            <a:picLocks noChangeAspect="1"/>
          </p:cNvPicPr>
          <p:nvPr/>
        </p:nvPicPr>
        <p:blipFill>
          <a:blip r:embed="rId3"/>
          <a:stretch>
            <a:fillRect/>
          </a:stretch>
        </p:blipFill>
        <p:spPr>
          <a:xfrm>
            <a:off x="2735103" y="2180040"/>
            <a:ext cx="296228" cy="370284"/>
          </a:xfrm>
          <a:prstGeom prst="rect">
            <a:avLst/>
          </a:prstGeom>
        </p:spPr>
      </p:pic>
      <p:sp>
        <p:nvSpPr>
          <p:cNvPr id="8" name="Text 5"/>
          <p:cNvSpPr/>
          <p:nvPr/>
        </p:nvSpPr>
        <p:spPr>
          <a:xfrm>
            <a:off x="1141333" y="309583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Ensemble Learning</a:t>
            </a:r>
            <a:endParaRPr lang="en-US" sz="2150" dirty="0"/>
          </a:p>
        </p:txBody>
      </p:sp>
      <p:sp>
        <p:nvSpPr>
          <p:cNvPr id="9" name="Text 6"/>
          <p:cNvSpPr/>
          <p:nvPr/>
        </p:nvSpPr>
        <p:spPr>
          <a:xfrm>
            <a:off x="1141333" y="3498771"/>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Builds multiple decision trees from various subsets of the training data.</a:t>
            </a:r>
            <a:endParaRPr lang="en-US" sz="1900" dirty="0"/>
          </a:p>
        </p:txBody>
      </p:sp>
      <p:sp>
        <p:nvSpPr>
          <p:cNvPr id="10" name="Shape 7"/>
          <p:cNvSpPr/>
          <p:nvPr/>
        </p:nvSpPr>
        <p:spPr>
          <a:xfrm>
            <a:off x="5247084" y="4138255"/>
            <a:ext cx="4136231" cy="2570678"/>
          </a:xfrm>
          <a:prstGeom prst="roundRect">
            <a:avLst>
              <a:gd name="adj" fmla="val 5691"/>
            </a:avLst>
          </a:prstGeom>
          <a:solidFill>
            <a:srgbClr val="0B0C23">
              <a:alpha val="95000"/>
            </a:srgbClr>
          </a:solidFill>
          <a:ln/>
        </p:spPr>
      </p:sp>
      <p:sp>
        <p:nvSpPr>
          <p:cNvPr id="11" name="Shape 8"/>
          <p:cNvSpPr/>
          <p:nvPr/>
        </p:nvSpPr>
        <p:spPr>
          <a:xfrm>
            <a:off x="5247084" y="2280166"/>
            <a:ext cx="4136231" cy="121920"/>
          </a:xfrm>
          <a:prstGeom prst="roundRect">
            <a:avLst>
              <a:gd name="adj" fmla="val 85050"/>
            </a:avLst>
          </a:prstGeom>
          <a:solidFill>
            <a:srgbClr val="A95B95"/>
          </a:solidFill>
          <a:ln/>
        </p:spPr>
      </p:sp>
      <p:sp>
        <p:nvSpPr>
          <p:cNvPr id="12" name="Shape 9"/>
          <p:cNvSpPr/>
          <p:nvPr/>
        </p:nvSpPr>
        <p:spPr>
          <a:xfrm>
            <a:off x="6944916" y="2026568"/>
            <a:ext cx="740569" cy="740569"/>
          </a:xfrm>
          <a:prstGeom prst="roundRect">
            <a:avLst>
              <a:gd name="adj" fmla="val 123473"/>
            </a:avLst>
          </a:prstGeom>
          <a:solidFill>
            <a:srgbClr val="A95B95"/>
          </a:solidFill>
          <a:ln/>
        </p:spPr>
      </p:sp>
      <p:pic>
        <p:nvPicPr>
          <p:cNvPr id="13" name="Image 1" descr="preencoded.png"/>
          <p:cNvPicPr>
            <a:picLocks noChangeAspect="1"/>
          </p:cNvPicPr>
          <p:nvPr/>
        </p:nvPicPr>
        <p:blipFill>
          <a:blip r:embed="rId4"/>
          <a:stretch>
            <a:fillRect/>
          </a:stretch>
        </p:blipFill>
        <p:spPr>
          <a:xfrm>
            <a:off x="7155934" y="2139213"/>
            <a:ext cx="296228" cy="370284"/>
          </a:xfrm>
          <a:prstGeom prst="rect">
            <a:avLst/>
          </a:prstGeom>
        </p:spPr>
      </p:pic>
      <p:sp>
        <p:nvSpPr>
          <p:cNvPr id="14" name="Text 10"/>
          <p:cNvSpPr/>
          <p:nvPr/>
        </p:nvSpPr>
        <p:spPr>
          <a:xfrm>
            <a:off x="5524381" y="3069788"/>
            <a:ext cx="2744867"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Aggregating Results</a:t>
            </a:r>
            <a:endParaRPr lang="en-US" sz="2150" dirty="0"/>
          </a:p>
        </p:txBody>
      </p:sp>
      <p:sp>
        <p:nvSpPr>
          <p:cNvPr id="15" name="Text 11"/>
          <p:cNvSpPr/>
          <p:nvPr/>
        </p:nvSpPr>
        <p:spPr>
          <a:xfrm>
            <a:off x="5513229" y="3434839"/>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Averages individual tree predictions to produce a more accurate and stable forecast.</a:t>
            </a:r>
            <a:endParaRPr lang="en-US" sz="1900" dirty="0"/>
          </a:p>
        </p:txBody>
      </p:sp>
      <p:sp>
        <p:nvSpPr>
          <p:cNvPr id="16" name="Shape 12"/>
          <p:cNvSpPr/>
          <p:nvPr/>
        </p:nvSpPr>
        <p:spPr>
          <a:xfrm>
            <a:off x="9630132" y="4138255"/>
            <a:ext cx="4136231" cy="2570678"/>
          </a:xfrm>
          <a:prstGeom prst="roundRect">
            <a:avLst>
              <a:gd name="adj" fmla="val 5691"/>
            </a:avLst>
          </a:prstGeom>
          <a:solidFill>
            <a:srgbClr val="0B0C23">
              <a:alpha val="95000"/>
            </a:srgbClr>
          </a:solidFill>
          <a:ln/>
        </p:spPr>
      </p:sp>
      <p:sp>
        <p:nvSpPr>
          <p:cNvPr id="17" name="Shape 13"/>
          <p:cNvSpPr/>
          <p:nvPr/>
        </p:nvSpPr>
        <p:spPr>
          <a:xfrm>
            <a:off x="9630133" y="2297252"/>
            <a:ext cx="4136231" cy="121920"/>
          </a:xfrm>
          <a:prstGeom prst="roundRect">
            <a:avLst>
              <a:gd name="adj" fmla="val 85050"/>
            </a:avLst>
          </a:prstGeom>
          <a:solidFill>
            <a:srgbClr val="A95B95"/>
          </a:solidFill>
          <a:ln/>
        </p:spPr>
      </p:sp>
      <p:sp>
        <p:nvSpPr>
          <p:cNvPr id="18" name="Shape 14"/>
          <p:cNvSpPr/>
          <p:nvPr/>
        </p:nvSpPr>
        <p:spPr>
          <a:xfrm>
            <a:off x="11268068" y="2048887"/>
            <a:ext cx="740569" cy="740569"/>
          </a:xfrm>
          <a:prstGeom prst="roundRect">
            <a:avLst>
              <a:gd name="adj" fmla="val 123473"/>
            </a:avLst>
          </a:prstGeom>
          <a:solidFill>
            <a:srgbClr val="A95B95"/>
          </a:solidFill>
          <a:ln/>
        </p:spPr>
      </p:sp>
      <p:pic>
        <p:nvPicPr>
          <p:cNvPr id="19" name="Image 2" descr="preencoded.png"/>
          <p:cNvPicPr>
            <a:picLocks noChangeAspect="1"/>
          </p:cNvPicPr>
          <p:nvPr/>
        </p:nvPicPr>
        <p:blipFill>
          <a:blip r:embed="rId5"/>
          <a:stretch>
            <a:fillRect/>
          </a:stretch>
        </p:blipFill>
        <p:spPr>
          <a:xfrm>
            <a:off x="11490238" y="2234030"/>
            <a:ext cx="296228" cy="370284"/>
          </a:xfrm>
          <a:prstGeom prst="rect">
            <a:avLst/>
          </a:prstGeom>
        </p:spPr>
      </p:pic>
      <p:sp>
        <p:nvSpPr>
          <p:cNvPr id="20" name="Text 15"/>
          <p:cNvSpPr/>
          <p:nvPr/>
        </p:nvSpPr>
        <p:spPr>
          <a:xfrm>
            <a:off x="9630133" y="2994183"/>
            <a:ext cx="2791539"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Reducing Overfitting</a:t>
            </a:r>
            <a:endParaRPr lang="en-US" sz="2150" dirty="0"/>
          </a:p>
        </p:txBody>
      </p:sp>
      <p:sp>
        <p:nvSpPr>
          <p:cNvPr id="21" name="Text 16"/>
          <p:cNvSpPr/>
          <p:nvPr/>
        </p:nvSpPr>
        <p:spPr>
          <a:xfrm>
            <a:off x="9630131" y="3451557"/>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Mitigates the risk of overfitting by leveraging the diversity of multiple trees.</a:t>
            </a:r>
            <a:endParaRPr lang="en-US" sz="1900" dirty="0"/>
          </a:p>
        </p:txBody>
      </p:sp>
      <p:pic>
        <p:nvPicPr>
          <p:cNvPr id="25" name="Picture 24">
            <a:extLst>
              <a:ext uri="{FF2B5EF4-FFF2-40B4-BE49-F238E27FC236}">
                <a16:creationId xmlns:a16="http://schemas.microsoft.com/office/drawing/2014/main" id="{21BCD03D-FF0B-0503-6884-E972F011EC2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4024014" y="4804138"/>
            <a:ext cx="5745600" cy="3231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71798538-EAFD-693E-7488-568F9E16C7CA}"/>
              </a:ext>
            </a:extLst>
          </p:cNvPr>
          <p:cNvPicPr>
            <a:picLocks noChangeAspect="1"/>
          </p:cNvPicPr>
          <p:nvPr/>
        </p:nvPicPr>
        <p:blipFill>
          <a:blip r:embed="rId8"/>
          <a:stretch>
            <a:fillRect/>
          </a:stretch>
        </p:blipFill>
        <p:spPr>
          <a:xfrm>
            <a:off x="12305753" y="7725727"/>
            <a:ext cx="2257740" cy="40963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4628" y="655796"/>
            <a:ext cx="12961144" cy="1324689"/>
          </a:xfrm>
          <a:prstGeom prst="rect">
            <a:avLst/>
          </a:prstGeom>
          <a:noFill/>
          <a:ln/>
        </p:spPr>
        <p:txBody>
          <a:bodyPr wrap="square" lIns="0" tIns="0" rIns="0" bIns="0" rtlCol="0" anchor="t"/>
          <a:lstStyle/>
          <a:p>
            <a:pPr marL="0" indent="0" algn="l">
              <a:lnSpc>
                <a:spcPts val="5200"/>
              </a:lnSpc>
              <a:buNone/>
            </a:pPr>
            <a:r>
              <a:rPr lang="en-US" sz="4150" dirty="0">
                <a:solidFill>
                  <a:srgbClr val="C6BFEE"/>
                </a:solidFill>
                <a:latin typeface="Prompt Medium" pitchFamily="34" charset="0"/>
                <a:ea typeface="Prompt Medium" pitchFamily="34" charset="-122"/>
                <a:cs typeface="Prompt Medium" pitchFamily="34" charset="-120"/>
              </a:rPr>
              <a:t>Random forest Model Performance: Predicted vs. Expected Critical Temperatures</a:t>
            </a:r>
            <a:endParaRPr lang="en-US" sz="4150" dirty="0"/>
          </a:p>
        </p:txBody>
      </p:sp>
      <p:sp>
        <p:nvSpPr>
          <p:cNvPr id="4" name="Text 1"/>
          <p:cNvSpPr/>
          <p:nvPr/>
        </p:nvSpPr>
        <p:spPr>
          <a:xfrm>
            <a:off x="7613690" y="2576632"/>
            <a:ext cx="3431738" cy="331232"/>
          </a:xfrm>
          <a:prstGeom prst="rect">
            <a:avLst/>
          </a:prstGeom>
          <a:noFill/>
          <a:ln/>
        </p:spPr>
        <p:txBody>
          <a:bodyPr wrap="none" lIns="0" tIns="0" rIns="0" bIns="0" rtlCol="0" anchor="t"/>
          <a:lstStyle/>
          <a:p>
            <a:pPr marL="0" indent="0" algn="l">
              <a:lnSpc>
                <a:spcPts val="2600"/>
              </a:lnSpc>
              <a:buNone/>
            </a:pPr>
            <a:r>
              <a:rPr lang="en-US" sz="2050" dirty="0">
                <a:solidFill>
                  <a:srgbClr val="C6BFEE"/>
                </a:solidFill>
                <a:latin typeface="Prompt Medium" pitchFamily="34" charset="0"/>
                <a:ea typeface="Prompt Medium" pitchFamily="34" charset="-122"/>
                <a:cs typeface="Prompt Medium" pitchFamily="34" charset="-120"/>
              </a:rPr>
              <a:t>Without PCA (82 Features)</a:t>
            </a:r>
            <a:endParaRPr lang="en-US" sz="2050" dirty="0"/>
          </a:p>
        </p:txBody>
      </p:sp>
      <p:sp>
        <p:nvSpPr>
          <p:cNvPr id="5" name="Text 2"/>
          <p:cNvSpPr/>
          <p:nvPr/>
        </p:nvSpPr>
        <p:spPr>
          <a:xfrm>
            <a:off x="7613690" y="3146346"/>
            <a:ext cx="6189702" cy="1144429"/>
          </a:xfrm>
          <a:prstGeom prst="rect">
            <a:avLst/>
          </a:prstGeom>
          <a:noFill/>
          <a:ln/>
        </p:spPr>
        <p:txBody>
          <a:bodyPr wrap="square" lIns="0" tIns="0" rIns="0" bIns="0" rtlCol="0" anchor="t"/>
          <a:lstStyle/>
          <a:p>
            <a:pPr marL="0" indent="0" algn="l">
              <a:lnSpc>
                <a:spcPts val="3000"/>
              </a:lnSpc>
              <a:buNone/>
            </a:pPr>
            <a:r>
              <a:rPr lang="en-US" sz="1850" dirty="0">
                <a:solidFill>
                  <a:srgbClr val="DAD8E9"/>
                </a:solidFill>
                <a:ea typeface="Mukta Light" pitchFamily="34" charset="-122"/>
                <a:cs typeface="Mukta Light" pitchFamily="34" charset="-120"/>
              </a:rPr>
              <a:t>The graph illustrates the relationship between </a:t>
            </a:r>
            <a:r>
              <a:rPr lang="en-US" sz="1850" b="1" dirty="0">
                <a:solidFill>
                  <a:srgbClr val="DAD8E9"/>
                </a:solidFill>
                <a:ea typeface="Mukta Light" pitchFamily="34" charset="-122"/>
                <a:cs typeface="Mukta Light" pitchFamily="34" charset="-120"/>
              </a:rPr>
              <a:t>predicted and expected critical temperatures using the full 82 features </a:t>
            </a:r>
            <a:r>
              <a:rPr lang="en-US" sz="1850" dirty="0">
                <a:solidFill>
                  <a:srgbClr val="DAD8E9"/>
                </a:solidFill>
                <a:ea typeface="Mukta Light" pitchFamily="34" charset="-122"/>
                <a:cs typeface="Mukta Light" pitchFamily="34" charset="-120"/>
              </a:rPr>
              <a:t>without PCA. This helps assess the model's initial fit.</a:t>
            </a:r>
            <a:endParaRPr lang="en-US" sz="1850" dirty="0"/>
          </a:p>
        </p:txBody>
      </p:sp>
      <p:pic>
        <p:nvPicPr>
          <p:cNvPr id="6" name="Picture 5">
            <a:extLst>
              <a:ext uri="{FF2B5EF4-FFF2-40B4-BE49-F238E27FC236}">
                <a16:creationId xmlns:a16="http://schemas.microsoft.com/office/drawing/2014/main" id="{599557F2-167C-7116-8187-548856B8156F}"/>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8" name="Picture 7">
            <a:extLst>
              <a:ext uri="{FF2B5EF4-FFF2-40B4-BE49-F238E27FC236}">
                <a16:creationId xmlns:a16="http://schemas.microsoft.com/office/drawing/2014/main" id="{64B59118-5D02-FC8B-DE78-D065AF5B6F5C}"/>
              </a:ext>
            </a:extLst>
          </p:cNvPr>
          <p:cNvPicPr>
            <a:picLocks noChangeAspect="1"/>
          </p:cNvPicPr>
          <p:nvPr/>
        </p:nvPicPr>
        <p:blipFill>
          <a:blip r:embed="rId4"/>
          <a:stretch>
            <a:fillRect/>
          </a:stretch>
        </p:blipFill>
        <p:spPr>
          <a:xfrm>
            <a:off x="1041825" y="2576632"/>
            <a:ext cx="6315107" cy="49971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1064128" y="664666"/>
            <a:ext cx="12827794" cy="670917"/>
          </a:xfrm>
          <a:prstGeom prst="rect">
            <a:avLst/>
          </a:prstGeom>
          <a:noFill/>
          <a:ln/>
        </p:spPr>
        <p:txBody>
          <a:bodyPr wrap="none" lIns="0" tIns="0" rIns="0" bIns="0" rtlCol="0" anchor="t"/>
          <a:lstStyle/>
          <a:p>
            <a:pPr marL="0" indent="0" algn="l">
              <a:lnSpc>
                <a:spcPts val="5250"/>
              </a:lnSpc>
              <a:buNone/>
            </a:pPr>
            <a:r>
              <a:rPr lang="en-US" sz="4200" dirty="0">
                <a:solidFill>
                  <a:srgbClr val="C6BFEE"/>
                </a:solidFill>
                <a:latin typeface="Prompt Medium" pitchFamily="34" charset="0"/>
                <a:ea typeface="Prompt Medium" pitchFamily="34" charset="-122"/>
                <a:cs typeface="Prompt Medium" pitchFamily="34" charset="-120"/>
              </a:rPr>
              <a:t>Random forest: Predicting with PCA based </a:t>
            </a:r>
          </a:p>
          <a:p>
            <a:pPr marL="0" indent="0" algn="l">
              <a:lnSpc>
                <a:spcPts val="5250"/>
              </a:lnSpc>
              <a:buNone/>
            </a:pPr>
            <a:r>
              <a:rPr lang="en-US" sz="4200" dirty="0" err="1">
                <a:solidFill>
                  <a:srgbClr val="C6BFEE"/>
                </a:solidFill>
                <a:latin typeface="Prompt Medium" pitchFamily="34" charset="0"/>
                <a:ea typeface="Prompt Medium" pitchFamily="34" charset="-122"/>
                <a:cs typeface="Prompt Medium" pitchFamily="34" charset="-120"/>
              </a:rPr>
              <a:t>dimemsion</a:t>
            </a:r>
            <a:r>
              <a:rPr lang="en-US" sz="4200" dirty="0">
                <a:solidFill>
                  <a:srgbClr val="C6BFEE"/>
                </a:solidFill>
                <a:latin typeface="Prompt Medium" pitchFamily="34" charset="0"/>
                <a:ea typeface="Prompt Medium" pitchFamily="34" charset="-122"/>
                <a:cs typeface="Prompt Medium" pitchFamily="34" charset="-120"/>
              </a:rPr>
              <a:t> reduction</a:t>
            </a:r>
            <a:endParaRPr lang="en-US" sz="4200" dirty="0"/>
          </a:p>
        </p:txBody>
      </p:sp>
      <p:sp>
        <p:nvSpPr>
          <p:cNvPr id="4" name="Text 1"/>
          <p:cNvSpPr/>
          <p:nvPr/>
        </p:nvSpPr>
        <p:spPr>
          <a:xfrm>
            <a:off x="8834914" y="2250519"/>
            <a:ext cx="4957763" cy="1159431"/>
          </a:xfrm>
          <a:prstGeom prst="rect">
            <a:avLst/>
          </a:prstGeom>
          <a:noFill/>
          <a:ln/>
        </p:spPr>
        <p:txBody>
          <a:bodyPr wrap="square" lIns="0" tIns="0" rIns="0" bIns="0" rtlCol="0" anchor="t"/>
          <a:lstStyle/>
          <a:p>
            <a:pPr marL="0" indent="0" algn="l">
              <a:lnSpc>
                <a:spcPts val="3000"/>
              </a:lnSpc>
              <a:buNone/>
            </a:pPr>
            <a:r>
              <a:rPr lang="en-US" sz="1900" dirty="0">
                <a:solidFill>
                  <a:srgbClr val="DAD8E9"/>
                </a:solidFill>
                <a:ea typeface="Mukta Light" pitchFamily="34" charset="-122"/>
                <a:cs typeface="Mukta Light" panose="020B0604020202020204" charset="0"/>
              </a:rPr>
              <a:t>A detailed, data-driven visualization showcasing the process of predicting with PCA-based dimension reduction.</a:t>
            </a:r>
            <a:endParaRPr lang="en-US" sz="1900" dirty="0">
              <a:cs typeface="Mukta Light" panose="020B0604020202020204" charset="0"/>
            </a:endParaRPr>
          </a:p>
        </p:txBody>
      </p:sp>
      <p:sp>
        <p:nvSpPr>
          <p:cNvPr id="5" name="Text 2"/>
          <p:cNvSpPr/>
          <p:nvPr/>
        </p:nvSpPr>
        <p:spPr>
          <a:xfrm>
            <a:off x="8834914" y="3627239"/>
            <a:ext cx="4957763" cy="772954"/>
          </a:xfrm>
          <a:prstGeom prst="rect">
            <a:avLst/>
          </a:prstGeom>
          <a:noFill/>
          <a:ln/>
        </p:spPr>
        <p:txBody>
          <a:bodyPr wrap="square" lIns="0" tIns="0" rIns="0" bIns="0" rtlCol="0" anchor="t"/>
          <a:lstStyle/>
          <a:p>
            <a:pPr marL="0" indent="0" algn="l">
              <a:lnSpc>
                <a:spcPts val="3000"/>
              </a:lnSpc>
              <a:buNone/>
            </a:pPr>
            <a:r>
              <a:rPr lang="en-US" sz="1900" b="1" dirty="0">
                <a:solidFill>
                  <a:srgbClr val="DAD8E9"/>
                </a:solidFill>
                <a:ea typeface="Mukta Light" pitchFamily="34" charset="-122"/>
                <a:cs typeface="Mukta Light" pitchFamily="34" charset="-120"/>
              </a:rPr>
              <a:t>17 principle components are used which account for ~ 95% of the variance in the data</a:t>
            </a:r>
            <a:br>
              <a:rPr lang="en-US" sz="1900" dirty="0">
                <a:solidFill>
                  <a:srgbClr val="DAD8E9"/>
                </a:solidFill>
                <a:ea typeface="Mukta Light" pitchFamily="34" charset="-122"/>
                <a:cs typeface="Mukta Light" pitchFamily="34" charset="-120"/>
              </a:rPr>
            </a:br>
            <a:br>
              <a:rPr lang="en-US" sz="1900" dirty="0">
                <a:solidFill>
                  <a:srgbClr val="DAD8E9"/>
                </a:solidFill>
                <a:ea typeface="Mukta Light" pitchFamily="34" charset="-122"/>
                <a:cs typeface="Mukta Light" pitchFamily="34" charset="-120"/>
              </a:rPr>
            </a:br>
            <a:r>
              <a:rPr lang="en-US" sz="1900" dirty="0">
                <a:solidFill>
                  <a:srgbClr val="DAD8E9"/>
                </a:solidFill>
                <a:ea typeface="Mukta Light" pitchFamily="34" charset="-122"/>
                <a:cs typeface="Mukta Light" pitchFamily="34" charset="-120"/>
              </a:rPr>
              <a:t>comparing the two plots (with PCA and without PCA we can see that :</a:t>
            </a:r>
            <a:endParaRPr lang="en-US" sz="1900" dirty="0"/>
          </a:p>
        </p:txBody>
      </p:sp>
      <p:pic>
        <p:nvPicPr>
          <p:cNvPr id="6" name="Picture 5">
            <a:extLst>
              <a:ext uri="{FF2B5EF4-FFF2-40B4-BE49-F238E27FC236}">
                <a16:creationId xmlns:a16="http://schemas.microsoft.com/office/drawing/2014/main" id="{B1FFDCCF-4B44-3A45-8A1B-E64538EDCD34}"/>
              </a:ext>
            </a:extLst>
          </p:cNvPr>
          <p:cNvPicPr>
            <a:picLocks noChangeAspect="1"/>
          </p:cNvPicPr>
          <p:nvPr/>
        </p:nvPicPr>
        <p:blipFill>
          <a:blip r:embed="rId3"/>
          <a:stretch>
            <a:fillRect/>
          </a:stretch>
        </p:blipFill>
        <p:spPr>
          <a:xfrm>
            <a:off x="12759695" y="7705652"/>
            <a:ext cx="1759193" cy="523948"/>
          </a:xfrm>
          <a:prstGeom prst="rect">
            <a:avLst/>
          </a:prstGeom>
        </p:spPr>
      </p:pic>
      <p:pic>
        <p:nvPicPr>
          <p:cNvPr id="10" name="Picture 9">
            <a:extLst>
              <a:ext uri="{FF2B5EF4-FFF2-40B4-BE49-F238E27FC236}">
                <a16:creationId xmlns:a16="http://schemas.microsoft.com/office/drawing/2014/main" id="{3F89A843-0DD7-07D9-6EDA-05200C23FA65}"/>
              </a:ext>
            </a:extLst>
          </p:cNvPr>
          <p:cNvPicPr>
            <a:picLocks noChangeAspect="1"/>
          </p:cNvPicPr>
          <p:nvPr/>
        </p:nvPicPr>
        <p:blipFill>
          <a:blip r:embed="rId4"/>
          <a:stretch>
            <a:fillRect/>
          </a:stretch>
        </p:blipFill>
        <p:spPr>
          <a:xfrm>
            <a:off x="1064128" y="2250519"/>
            <a:ext cx="6716019" cy="5314415"/>
          </a:xfrm>
          <a:prstGeom prst="rect">
            <a:avLst/>
          </a:prstGeom>
        </p:spPr>
      </p:pic>
      <p:sp>
        <p:nvSpPr>
          <p:cNvPr id="3" name="TextBox 2">
            <a:extLst>
              <a:ext uri="{FF2B5EF4-FFF2-40B4-BE49-F238E27FC236}">
                <a16:creationId xmlns:a16="http://schemas.microsoft.com/office/drawing/2014/main" id="{40F60135-CB35-553B-372C-E35D5DFEC3D9}"/>
              </a:ext>
            </a:extLst>
          </p:cNvPr>
          <p:cNvSpPr txBox="1"/>
          <p:nvPr/>
        </p:nvSpPr>
        <p:spPr>
          <a:xfrm>
            <a:off x="8734553" y="5489092"/>
            <a:ext cx="4427060" cy="2576988"/>
          </a:xfrm>
          <a:prstGeom prst="rect">
            <a:avLst/>
          </a:prstGeom>
          <a:noFill/>
        </p:spPr>
        <p:txBody>
          <a:bodyPr wrap="square">
            <a:spAutoFit/>
          </a:bodyPr>
          <a:lstStyle/>
          <a:p>
            <a:pPr marL="0" indent="0" algn="just">
              <a:lnSpc>
                <a:spcPts val="2800"/>
              </a:lnSpc>
              <a:buNone/>
            </a:pPr>
            <a:r>
              <a:rPr lang="en-US" sz="1800" b="1" dirty="0">
                <a:solidFill>
                  <a:schemeClr val="bg1"/>
                </a:solidFill>
              </a:rPr>
              <a:t>the model's performance with and without PCA is comparable, indicating that dimensionality reduction has negligibly affected predictive accuracy.</a:t>
            </a:r>
          </a:p>
          <a:p>
            <a:pPr marL="0" indent="0" algn="just">
              <a:lnSpc>
                <a:spcPts val="2800"/>
              </a:lnSpc>
              <a:buNone/>
            </a:pPr>
            <a:r>
              <a:rPr lang="en-US" b="1" dirty="0">
                <a:solidFill>
                  <a:schemeClr val="bg1"/>
                </a:solidFill>
              </a:rPr>
              <a:t>The graphs also show that the Random forest model is the best among the other regression models.</a:t>
            </a:r>
            <a:endParaRPr lang="en-US" sz="1800" b="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E534066-7E2A-FE89-98FC-71BF30A2F663}"/>
              </a:ext>
            </a:extLst>
          </p:cNvPr>
          <p:cNvSpPr/>
          <p:nvPr/>
        </p:nvSpPr>
        <p:spPr>
          <a:xfrm>
            <a:off x="1369014" y="3265228"/>
            <a:ext cx="9576078" cy="685800"/>
          </a:xfrm>
          <a:prstGeom prst="rect">
            <a:avLst/>
          </a:prstGeom>
          <a:noFill/>
          <a:ln/>
        </p:spPr>
        <p:txBody>
          <a:bodyPr wrap="none" lIns="0" tIns="0" rIns="0" bIns="0" rtlCol="0" anchor="t"/>
          <a:lstStyle/>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pic>
        <p:nvPicPr>
          <p:cNvPr id="3" name="Picture 2">
            <a:extLst>
              <a:ext uri="{FF2B5EF4-FFF2-40B4-BE49-F238E27FC236}">
                <a16:creationId xmlns:a16="http://schemas.microsoft.com/office/drawing/2014/main" id="{23F303B6-FCEF-9A31-47A8-2D3CA50E258F}"/>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6" name="Text 0">
            <a:extLst>
              <a:ext uri="{FF2B5EF4-FFF2-40B4-BE49-F238E27FC236}">
                <a16:creationId xmlns:a16="http://schemas.microsoft.com/office/drawing/2014/main" id="{AAA0EAC5-BF84-5EDD-9000-71253802DDB6}"/>
              </a:ext>
            </a:extLst>
          </p:cNvPr>
          <p:cNvSpPr/>
          <p:nvPr/>
        </p:nvSpPr>
        <p:spPr>
          <a:xfrm>
            <a:off x="1521414" y="3417628"/>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4. Hyperparameter Tuning</a:t>
            </a:r>
          </a:p>
          <a:p>
            <a:r>
              <a:rPr lang="en-US" sz="2000" dirty="0">
                <a:solidFill>
                  <a:schemeClr val="bg1"/>
                </a:solidFill>
              </a:rPr>
              <a:t>• What role do </a:t>
            </a:r>
            <a:r>
              <a:rPr lang="en-US" sz="2000" dirty="0" err="1">
                <a:solidFill>
                  <a:schemeClr val="bg1"/>
                </a:solidFill>
              </a:rPr>
              <a:t>n_estimators</a:t>
            </a:r>
            <a:r>
              <a:rPr lang="en-US" sz="2000" dirty="0">
                <a:solidFill>
                  <a:schemeClr val="bg1"/>
                </a:solidFill>
              </a:rPr>
              <a:t>, </a:t>
            </a:r>
            <a:r>
              <a:rPr lang="en-US" sz="2000" dirty="0" err="1">
                <a:solidFill>
                  <a:schemeClr val="bg1"/>
                </a:solidFill>
              </a:rPr>
              <a:t>max_depth</a:t>
            </a:r>
            <a:r>
              <a:rPr lang="en-US" sz="2000" dirty="0">
                <a:solidFill>
                  <a:schemeClr val="bg1"/>
                </a:solidFill>
              </a:rPr>
              <a:t>, and </a:t>
            </a:r>
            <a:r>
              <a:rPr lang="en-US" sz="2000" dirty="0" err="1">
                <a:solidFill>
                  <a:schemeClr val="bg1"/>
                </a:solidFill>
              </a:rPr>
              <a:t>max_features</a:t>
            </a:r>
            <a:r>
              <a:rPr lang="en-US" sz="2000" dirty="0">
                <a:solidFill>
                  <a:schemeClr val="bg1"/>
                </a:solidFill>
              </a:rPr>
              <a:t> play in Random Forest?</a:t>
            </a:r>
          </a:p>
          <a:p>
            <a:r>
              <a:rPr lang="en-US" sz="2000" dirty="0">
                <a:solidFill>
                  <a:schemeClr val="bg1"/>
                </a:solidFill>
              </a:rPr>
              <a:t>• How were these hyperparameters optimized? </a:t>
            </a:r>
            <a:endParaRPr lang="en-IN" sz="2000" dirty="0">
              <a:solidFill>
                <a:schemeClr val="bg1"/>
              </a:solidFill>
            </a:endParaRP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spTree>
    <p:extLst>
      <p:ext uri="{BB962C8B-B14F-4D97-AF65-F5344CB8AC3E}">
        <p14:creationId xmlns:p14="http://schemas.microsoft.com/office/powerpoint/2010/main" val="197425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757B51A-F360-719E-BF06-529220DAA59C}"/>
              </a:ext>
            </a:extLst>
          </p:cNvPr>
          <p:cNvSpPr/>
          <p:nvPr/>
        </p:nvSpPr>
        <p:spPr>
          <a:xfrm>
            <a:off x="845225" y="1000125"/>
            <a:ext cx="12827794" cy="670917"/>
          </a:xfrm>
          <a:prstGeom prst="rect">
            <a:avLst/>
          </a:prstGeom>
          <a:noFill/>
          <a:ln/>
        </p:spPr>
        <p:txBody>
          <a:bodyPr wrap="none" lIns="0" tIns="0" rIns="0" bIns="0" rtlCol="0" anchor="t"/>
          <a:lstStyle/>
          <a:p>
            <a:pPr marL="0" indent="0" algn="l">
              <a:lnSpc>
                <a:spcPts val="5250"/>
              </a:lnSpc>
              <a:buNone/>
            </a:pPr>
            <a:r>
              <a:rPr lang="en-US" sz="4200" dirty="0">
                <a:solidFill>
                  <a:srgbClr val="C6BFEE"/>
                </a:solidFill>
                <a:latin typeface="Prompt Medium" pitchFamily="34" charset="0"/>
                <a:cs typeface="Prompt Medium" pitchFamily="34" charset="-120"/>
              </a:rPr>
              <a:t>Tuning the hyperparameters:</a:t>
            </a:r>
          </a:p>
          <a:p>
            <a:pPr>
              <a:lnSpc>
                <a:spcPts val="5250"/>
              </a:lnSpc>
            </a:pPr>
            <a:r>
              <a:rPr lang="en-US" sz="2400" dirty="0">
                <a:solidFill>
                  <a:schemeClr val="bg1"/>
                </a:solidFill>
              </a:rPr>
              <a:t> </a:t>
            </a:r>
            <a:r>
              <a:rPr lang="en-US" sz="2400" b="1" dirty="0">
                <a:solidFill>
                  <a:srgbClr val="C6BFEE"/>
                </a:solidFill>
              </a:rPr>
              <a:t>What role do </a:t>
            </a:r>
            <a:r>
              <a:rPr lang="en-US" sz="2400" b="1" dirty="0" err="1">
                <a:solidFill>
                  <a:srgbClr val="C6BFEE"/>
                </a:solidFill>
              </a:rPr>
              <a:t>n_estimators</a:t>
            </a:r>
            <a:r>
              <a:rPr lang="en-US" sz="2400" b="1" dirty="0">
                <a:solidFill>
                  <a:srgbClr val="C6BFEE"/>
                </a:solidFill>
              </a:rPr>
              <a:t>, </a:t>
            </a:r>
            <a:r>
              <a:rPr lang="en-US" sz="2400" b="1" dirty="0" err="1">
                <a:solidFill>
                  <a:srgbClr val="C6BFEE"/>
                </a:solidFill>
              </a:rPr>
              <a:t>max_depth</a:t>
            </a:r>
            <a:r>
              <a:rPr lang="en-US" sz="2400" b="1" dirty="0">
                <a:solidFill>
                  <a:srgbClr val="C6BFEE"/>
                </a:solidFill>
              </a:rPr>
              <a:t>, and </a:t>
            </a:r>
            <a:r>
              <a:rPr lang="en-US" sz="2400" b="1" dirty="0" err="1">
                <a:solidFill>
                  <a:srgbClr val="C6BFEE"/>
                </a:solidFill>
              </a:rPr>
              <a:t>max_features</a:t>
            </a:r>
            <a:r>
              <a:rPr lang="en-US" sz="2400" b="1" dirty="0">
                <a:solidFill>
                  <a:srgbClr val="C6BFEE"/>
                </a:solidFill>
              </a:rPr>
              <a:t> play in Random Forest?</a:t>
            </a:r>
          </a:p>
          <a:p>
            <a:pPr marL="0" indent="0" algn="l">
              <a:lnSpc>
                <a:spcPts val="5250"/>
              </a:lnSpc>
              <a:buNone/>
            </a:pPr>
            <a:endParaRPr lang="en-US" sz="4200" dirty="0"/>
          </a:p>
        </p:txBody>
      </p:sp>
      <p:sp>
        <p:nvSpPr>
          <p:cNvPr id="3" name="TextBox 2">
            <a:extLst>
              <a:ext uri="{FF2B5EF4-FFF2-40B4-BE49-F238E27FC236}">
                <a16:creationId xmlns:a16="http://schemas.microsoft.com/office/drawing/2014/main" id="{0B5E5E21-7CDE-94EF-AA99-8E458A7C6B36}"/>
              </a:ext>
            </a:extLst>
          </p:cNvPr>
          <p:cNvSpPr txBox="1"/>
          <p:nvPr/>
        </p:nvSpPr>
        <p:spPr>
          <a:xfrm>
            <a:off x="845225" y="2397512"/>
            <a:ext cx="12656635" cy="5139869"/>
          </a:xfrm>
          <a:prstGeom prst="rect">
            <a:avLst/>
          </a:prstGeom>
          <a:noFill/>
        </p:spPr>
        <p:txBody>
          <a:bodyPr wrap="square" rtlCol="0">
            <a:spAutoFit/>
          </a:bodyPr>
          <a:lstStyle/>
          <a:p>
            <a:r>
              <a:rPr lang="en-US" sz="2000" dirty="0">
                <a:solidFill>
                  <a:schemeClr val="bg1"/>
                </a:solidFill>
              </a:rPr>
              <a:t>The most important hyperparameters for a Random Forest model </a:t>
            </a:r>
            <a:r>
              <a:rPr lang="en-US" sz="2000" b="1" dirty="0">
                <a:solidFill>
                  <a:schemeClr val="bg1"/>
                </a:solidFill>
              </a:rPr>
              <a:t>are </a:t>
            </a:r>
            <a:r>
              <a:rPr lang="en-US" sz="2000" b="1" dirty="0" err="1">
                <a:solidFill>
                  <a:schemeClr val="bg1"/>
                </a:solidFill>
              </a:rPr>
              <a:t>n_estimators</a:t>
            </a:r>
            <a:r>
              <a:rPr lang="en-US" sz="2000" b="1" dirty="0">
                <a:solidFill>
                  <a:schemeClr val="bg1"/>
                </a:solidFill>
              </a:rPr>
              <a:t>, </a:t>
            </a:r>
            <a:r>
              <a:rPr lang="en-US" sz="2000" b="1" dirty="0" err="1">
                <a:solidFill>
                  <a:schemeClr val="bg1"/>
                </a:solidFill>
              </a:rPr>
              <a:t>max_depth</a:t>
            </a:r>
            <a:r>
              <a:rPr lang="en-US" sz="2000" b="1" dirty="0">
                <a:solidFill>
                  <a:schemeClr val="bg1"/>
                </a:solidFill>
              </a:rPr>
              <a:t>, and </a:t>
            </a:r>
            <a:r>
              <a:rPr lang="en-US" sz="2000" b="1" dirty="0" err="1">
                <a:solidFill>
                  <a:schemeClr val="bg1"/>
                </a:solidFill>
              </a:rPr>
              <a:t>max_features</a:t>
            </a:r>
            <a:r>
              <a:rPr lang="en-US" sz="2000" dirty="0">
                <a:solidFill>
                  <a:schemeClr val="bg1"/>
                </a:solidFill>
              </a:rPr>
              <a:t>.</a:t>
            </a:r>
          </a:p>
          <a:p>
            <a:endParaRPr lang="en-US" sz="2000" dirty="0">
              <a:solidFill>
                <a:schemeClr val="bg1"/>
              </a:solidFill>
            </a:endParaRPr>
          </a:p>
          <a:p>
            <a:r>
              <a:rPr lang="en-US" sz="2000" dirty="0">
                <a:solidFill>
                  <a:schemeClr val="bg1"/>
                </a:solidFill>
              </a:rPr>
              <a:t>The R² value vs </a:t>
            </a:r>
            <a:r>
              <a:rPr lang="en-US" sz="2000" b="1" dirty="0" err="1">
                <a:solidFill>
                  <a:schemeClr val="bg1"/>
                </a:solidFill>
              </a:rPr>
              <a:t>n_estimators</a:t>
            </a:r>
            <a:r>
              <a:rPr lang="en-US" sz="2000" b="1" dirty="0">
                <a:solidFill>
                  <a:schemeClr val="bg1"/>
                </a:solidFill>
              </a:rPr>
              <a:t> </a:t>
            </a:r>
            <a:r>
              <a:rPr lang="en-US" sz="2000" dirty="0">
                <a:solidFill>
                  <a:schemeClr val="bg1"/>
                </a:solidFill>
              </a:rPr>
              <a:t>(number of trees) often forms a plateau, where the R² doesn’t increase or increases only negligibly after a certain number of trees. Hence, using too many trees unnecessarily increases computational time without much performance gain.</a:t>
            </a:r>
          </a:p>
          <a:p>
            <a:endParaRPr lang="en-US" sz="2000" dirty="0">
              <a:solidFill>
                <a:schemeClr val="bg1"/>
              </a:solidFill>
            </a:endParaRPr>
          </a:p>
          <a:p>
            <a:r>
              <a:rPr lang="en-US" sz="2000" dirty="0">
                <a:solidFill>
                  <a:schemeClr val="bg1"/>
                </a:solidFill>
              </a:rPr>
              <a:t>The </a:t>
            </a:r>
            <a:r>
              <a:rPr lang="en-US" sz="2000" b="1" dirty="0" err="1">
                <a:solidFill>
                  <a:schemeClr val="bg1"/>
                </a:solidFill>
              </a:rPr>
              <a:t>max_depth</a:t>
            </a:r>
            <a:r>
              <a:rPr lang="en-US" sz="2000" b="1" dirty="0">
                <a:solidFill>
                  <a:schemeClr val="bg1"/>
                </a:solidFill>
              </a:rPr>
              <a:t> </a:t>
            </a:r>
            <a:r>
              <a:rPr lang="en-US" sz="2000" dirty="0">
                <a:solidFill>
                  <a:schemeClr val="bg1"/>
                </a:solidFill>
              </a:rPr>
              <a:t>hyperparameter controls how deep each tree can go. Limiting the depth can help reduce overfitting and improve training speed by allowing trees to converge faster.</a:t>
            </a:r>
          </a:p>
          <a:p>
            <a:endParaRPr lang="en-US" sz="2000" dirty="0">
              <a:solidFill>
                <a:schemeClr val="bg1"/>
              </a:solidFill>
            </a:endParaRPr>
          </a:p>
          <a:p>
            <a:r>
              <a:rPr lang="en-US" sz="2000" dirty="0">
                <a:solidFill>
                  <a:schemeClr val="bg1"/>
                </a:solidFill>
              </a:rPr>
              <a:t>The </a:t>
            </a:r>
            <a:r>
              <a:rPr lang="en-US" sz="2000" b="1" dirty="0" err="1">
                <a:solidFill>
                  <a:schemeClr val="bg1"/>
                </a:solidFill>
              </a:rPr>
              <a:t>max_features</a:t>
            </a:r>
            <a:r>
              <a:rPr lang="en-US" sz="2000" b="1" dirty="0">
                <a:solidFill>
                  <a:schemeClr val="bg1"/>
                </a:solidFill>
              </a:rPr>
              <a:t> </a:t>
            </a:r>
            <a:r>
              <a:rPr lang="en-US" sz="2000" dirty="0">
                <a:solidFill>
                  <a:schemeClr val="bg1"/>
                </a:solidFill>
              </a:rPr>
              <a:t>parameter improves generalization by selecting a random subset of features for each tree rather than using all features, thus also reducing computation and helping diversity among trees.</a:t>
            </a:r>
          </a:p>
          <a:p>
            <a:endParaRPr lang="en-US" sz="2400" dirty="0">
              <a:solidFill>
                <a:schemeClr val="bg1"/>
              </a:solidFill>
            </a:endParaRPr>
          </a:p>
          <a:p>
            <a:r>
              <a:rPr lang="en-US" sz="2400" b="1" dirty="0">
                <a:solidFill>
                  <a:srgbClr val="C6BFEE"/>
                </a:solidFill>
              </a:rPr>
              <a:t>• How were these hyperparameters optimized? </a:t>
            </a:r>
            <a:endParaRPr lang="en-IN" sz="2400" b="1" dirty="0">
              <a:solidFill>
                <a:srgbClr val="C6BFEE"/>
              </a:solidFill>
            </a:endParaRPr>
          </a:p>
          <a:p>
            <a:endParaRPr lang="en-US" sz="2000" dirty="0">
              <a:solidFill>
                <a:schemeClr val="bg1"/>
              </a:solidFill>
            </a:endParaRPr>
          </a:p>
          <a:p>
            <a:r>
              <a:rPr lang="en-US" sz="2000" dirty="0">
                <a:solidFill>
                  <a:schemeClr val="bg1"/>
                </a:solidFill>
              </a:rPr>
              <a:t>These hyperparameters can be tuned manually by checking combinations or automatically using tools like </a:t>
            </a:r>
            <a:r>
              <a:rPr lang="en-US" sz="2000" b="1" dirty="0" err="1">
                <a:solidFill>
                  <a:schemeClr val="bg1"/>
                </a:solidFill>
              </a:rPr>
              <a:t>GridSearchCV</a:t>
            </a:r>
            <a:r>
              <a:rPr lang="en-US" sz="2000" b="1" dirty="0">
                <a:solidFill>
                  <a:schemeClr val="bg1"/>
                </a:solidFill>
              </a:rPr>
              <a:t> </a:t>
            </a:r>
            <a:r>
              <a:rPr lang="en-US" sz="2000" dirty="0">
                <a:solidFill>
                  <a:schemeClr val="bg1"/>
                </a:solidFill>
              </a:rPr>
              <a:t>or </a:t>
            </a:r>
            <a:r>
              <a:rPr lang="en-US" sz="2000" b="1" dirty="0" err="1">
                <a:solidFill>
                  <a:schemeClr val="bg1"/>
                </a:solidFill>
              </a:rPr>
              <a:t>RandomizedSearchCV</a:t>
            </a:r>
            <a:r>
              <a:rPr lang="en-US" sz="2000" dirty="0">
                <a:solidFill>
                  <a:schemeClr val="bg1"/>
                </a:solidFill>
              </a:rPr>
              <a:t> from scikit-learn.</a:t>
            </a:r>
          </a:p>
        </p:txBody>
      </p:sp>
      <p:pic>
        <p:nvPicPr>
          <p:cNvPr id="7" name="Picture 6">
            <a:extLst>
              <a:ext uri="{FF2B5EF4-FFF2-40B4-BE49-F238E27FC236}">
                <a16:creationId xmlns:a16="http://schemas.microsoft.com/office/drawing/2014/main" id="{F2BA1D04-7B93-3141-BD4E-BC377ED5F654}"/>
              </a:ext>
            </a:extLst>
          </p:cNvPr>
          <p:cNvPicPr>
            <a:picLocks noChangeAspect="1"/>
          </p:cNvPicPr>
          <p:nvPr/>
        </p:nvPicPr>
        <p:blipFill>
          <a:blip r:embed="rId2"/>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35390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9EB84-20B3-9357-5FD0-32626064D48D}"/>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3" name="Text 0">
            <a:extLst>
              <a:ext uri="{FF2B5EF4-FFF2-40B4-BE49-F238E27FC236}">
                <a16:creationId xmlns:a16="http://schemas.microsoft.com/office/drawing/2014/main" id="{40DAFE39-47D4-24BE-8CF2-1667ACD0F0C4}"/>
              </a:ext>
            </a:extLst>
          </p:cNvPr>
          <p:cNvSpPr/>
          <p:nvPr/>
        </p:nvSpPr>
        <p:spPr>
          <a:xfrm>
            <a:off x="864037" y="2848808"/>
            <a:ext cx="13405416"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1.Understanding the dataset:</a:t>
            </a:r>
          </a:p>
          <a:p>
            <a:pPr>
              <a:lnSpc>
                <a:spcPts val="5400"/>
              </a:lnSpc>
            </a:pPr>
            <a:r>
              <a:rPr lang="en-US" sz="2800" dirty="0">
                <a:solidFill>
                  <a:schemeClr val="bg1"/>
                </a:solidFill>
              </a:rPr>
              <a:t>• What are the predictors and what is the target variable?</a:t>
            </a:r>
          </a:p>
          <a:p>
            <a:pPr>
              <a:lnSpc>
                <a:spcPts val="5400"/>
              </a:lnSpc>
            </a:pPr>
            <a:r>
              <a:rPr lang="en-US" sz="2800" dirty="0">
                <a:solidFill>
                  <a:schemeClr val="bg1"/>
                </a:solidFill>
              </a:rPr>
              <a:t>• Cleaning the data : Imputing and feature scaling</a:t>
            </a:r>
          </a:p>
          <a:p>
            <a:pPr>
              <a:lnSpc>
                <a:spcPts val="5400"/>
              </a:lnSpc>
            </a:pPr>
            <a:endParaRPr lang="en-US" sz="2800" dirty="0">
              <a:solidFill>
                <a:schemeClr val="bg1"/>
              </a:solidFill>
            </a:endParaRP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endParaRPr lang="en-US" sz="4300" dirty="0"/>
          </a:p>
        </p:txBody>
      </p:sp>
    </p:spTree>
    <p:extLst>
      <p:ext uri="{BB962C8B-B14F-4D97-AF65-F5344CB8AC3E}">
        <p14:creationId xmlns:p14="http://schemas.microsoft.com/office/powerpoint/2010/main" val="128838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BD0620-B8EC-1A8D-8A6B-C116FDB3A445}"/>
              </a:ext>
            </a:extLst>
          </p:cNvPr>
          <p:cNvSpPr txBox="1"/>
          <p:nvPr/>
        </p:nvSpPr>
        <p:spPr>
          <a:xfrm>
            <a:off x="2343847" y="6534615"/>
            <a:ext cx="9429750" cy="646331"/>
          </a:xfrm>
          <a:prstGeom prst="rect">
            <a:avLst/>
          </a:prstGeom>
          <a:noFill/>
        </p:spPr>
        <p:txBody>
          <a:bodyPr wrap="square" rtlCol="0">
            <a:spAutoFit/>
          </a:bodyPr>
          <a:lstStyle/>
          <a:p>
            <a:r>
              <a:rPr lang="en-US" dirty="0">
                <a:solidFill>
                  <a:schemeClr val="bg1"/>
                </a:solidFill>
              </a:rPr>
              <a:t>Here , we can see that for </a:t>
            </a:r>
            <a:r>
              <a:rPr lang="en-US" dirty="0" err="1">
                <a:solidFill>
                  <a:schemeClr val="bg1"/>
                </a:solidFill>
              </a:rPr>
              <a:t>n_estimators</a:t>
            </a:r>
            <a:r>
              <a:rPr lang="en-US" dirty="0">
                <a:solidFill>
                  <a:schemeClr val="bg1"/>
                </a:solidFill>
              </a:rPr>
              <a:t>=100 we have an R2 about 0.92590 which decreases as the number of trees increases so </a:t>
            </a:r>
            <a:r>
              <a:rPr lang="en-US" dirty="0" err="1">
                <a:solidFill>
                  <a:schemeClr val="bg1"/>
                </a:solidFill>
              </a:rPr>
              <a:t>n_estimators</a:t>
            </a:r>
            <a:r>
              <a:rPr lang="en-US" dirty="0">
                <a:solidFill>
                  <a:schemeClr val="bg1"/>
                </a:solidFill>
              </a:rPr>
              <a:t> =100 is the optimal choice</a:t>
            </a:r>
            <a:endParaRPr lang="en-IN" dirty="0">
              <a:solidFill>
                <a:schemeClr val="bg1"/>
              </a:solidFill>
            </a:endParaRPr>
          </a:p>
        </p:txBody>
      </p:sp>
      <p:pic>
        <p:nvPicPr>
          <p:cNvPr id="5" name="Picture 4">
            <a:extLst>
              <a:ext uri="{FF2B5EF4-FFF2-40B4-BE49-F238E27FC236}">
                <a16:creationId xmlns:a16="http://schemas.microsoft.com/office/drawing/2014/main" id="{60D1A915-A885-0878-5D88-B07F9C274B0B}"/>
              </a:ext>
            </a:extLst>
          </p:cNvPr>
          <p:cNvPicPr>
            <a:picLocks noChangeAspect="1"/>
          </p:cNvPicPr>
          <p:nvPr/>
        </p:nvPicPr>
        <p:blipFill>
          <a:blip r:embed="rId2"/>
          <a:stretch>
            <a:fillRect/>
          </a:stretch>
        </p:blipFill>
        <p:spPr>
          <a:xfrm>
            <a:off x="12759695" y="7705652"/>
            <a:ext cx="1759193" cy="523948"/>
          </a:xfrm>
          <a:prstGeom prst="rect">
            <a:avLst/>
          </a:prstGeom>
        </p:spPr>
      </p:pic>
      <p:pic>
        <p:nvPicPr>
          <p:cNvPr id="3" name="Picture 2">
            <a:extLst>
              <a:ext uri="{FF2B5EF4-FFF2-40B4-BE49-F238E27FC236}">
                <a16:creationId xmlns:a16="http://schemas.microsoft.com/office/drawing/2014/main" id="{B33EAD4C-159E-7D0F-08CD-358674AC5190}"/>
              </a:ext>
            </a:extLst>
          </p:cNvPr>
          <p:cNvPicPr>
            <a:picLocks noChangeAspect="1"/>
          </p:cNvPicPr>
          <p:nvPr/>
        </p:nvPicPr>
        <p:blipFill>
          <a:blip r:embed="rId3"/>
          <a:stretch>
            <a:fillRect/>
          </a:stretch>
        </p:blipFill>
        <p:spPr>
          <a:xfrm>
            <a:off x="2343847" y="1580453"/>
            <a:ext cx="9420225" cy="4667250"/>
          </a:xfrm>
          <a:prstGeom prst="rect">
            <a:avLst/>
          </a:prstGeom>
        </p:spPr>
      </p:pic>
      <p:sp>
        <p:nvSpPr>
          <p:cNvPr id="7" name="Text 0">
            <a:extLst>
              <a:ext uri="{FF2B5EF4-FFF2-40B4-BE49-F238E27FC236}">
                <a16:creationId xmlns:a16="http://schemas.microsoft.com/office/drawing/2014/main" id="{38F0F573-7E71-BE93-14B5-209F1BC8EB23}"/>
              </a:ext>
            </a:extLst>
          </p:cNvPr>
          <p:cNvSpPr/>
          <p:nvPr/>
        </p:nvSpPr>
        <p:spPr>
          <a:xfrm>
            <a:off x="1802606" y="448649"/>
            <a:ext cx="12827794" cy="670917"/>
          </a:xfrm>
          <a:prstGeom prst="rect">
            <a:avLst/>
          </a:prstGeom>
          <a:noFill/>
          <a:ln/>
        </p:spPr>
        <p:txBody>
          <a:bodyPr wrap="none" lIns="0" tIns="0" rIns="0" bIns="0" rtlCol="0" anchor="t"/>
          <a:lstStyle/>
          <a:p>
            <a:pPr marL="0" indent="0" algn="l">
              <a:lnSpc>
                <a:spcPts val="5250"/>
              </a:lnSpc>
              <a:buNone/>
            </a:pPr>
            <a:r>
              <a:rPr lang="en-US" sz="4200" dirty="0">
                <a:solidFill>
                  <a:srgbClr val="C6BFEE"/>
                </a:solidFill>
                <a:latin typeface="Prompt Medium" pitchFamily="34" charset="0"/>
                <a:cs typeface="Prompt Medium" pitchFamily="34" charset="-120"/>
              </a:rPr>
              <a:t>Number of trees to be used in the forest</a:t>
            </a:r>
          </a:p>
          <a:p>
            <a:pPr>
              <a:lnSpc>
                <a:spcPts val="5250"/>
              </a:lnSpc>
            </a:pPr>
            <a:r>
              <a:rPr lang="en-US" sz="2000" dirty="0">
                <a:solidFill>
                  <a:schemeClr val="bg1"/>
                </a:solidFill>
              </a:rPr>
              <a:t> </a:t>
            </a:r>
            <a:endParaRPr lang="en-US" sz="4200" dirty="0"/>
          </a:p>
        </p:txBody>
      </p:sp>
    </p:spTree>
    <p:extLst>
      <p:ext uri="{BB962C8B-B14F-4D97-AF65-F5344CB8AC3E}">
        <p14:creationId xmlns:p14="http://schemas.microsoft.com/office/powerpoint/2010/main" val="606324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52521D4-201E-3257-2FAC-0797B075A6C6}"/>
              </a:ext>
            </a:extLst>
          </p:cNvPr>
          <p:cNvSpPr/>
          <p:nvPr/>
        </p:nvSpPr>
        <p:spPr>
          <a:xfrm>
            <a:off x="845225" y="1000125"/>
            <a:ext cx="12827794" cy="670917"/>
          </a:xfrm>
          <a:prstGeom prst="rect">
            <a:avLst/>
          </a:prstGeom>
          <a:noFill/>
          <a:ln/>
        </p:spPr>
        <p:txBody>
          <a:bodyPr wrap="none" lIns="0" tIns="0" rIns="0" bIns="0" rtlCol="0" anchor="t"/>
          <a:lstStyle/>
          <a:p>
            <a:pPr marL="0" indent="0" algn="l">
              <a:lnSpc>
                <a:spcPts val="5250"/>
              </a:lnSpc>
              <a:buNone/>
            </a:pPr>
            <a:endParaRPr lang="en-US" sz="4200" dirty="0">
              <a:solidFill>
                <a:schemeClr val="bg1"/>
              </a:solidFill>
            </a:endParaRPr>
          </a:p>
        </p:txBody>
      </p:sp>
      <p:sp>
        <p:nvSpPr>
          <p:cNvPr id="3" name="TextBox 2">
            <a:extLst>
              <a:ext uri="{FF2B5EF4-FFF2-40B4-BE49-F238E27FC236}">
                <a16:creationId xmlns:a16="http://schemas.microsoft.com/office/drawing/2014/main" id="{8B5F5AE1-7072-3A4B-CC00-612CDA30F7F5}"/>
              </a:ext>
            </a:extLst>
          </p:cNvPr>
          <p:cNvSpPr txBox="1"/>
          <p:nvPr/>
        </p:nvSpPr>
        <p:spPr>
          <a:xfrm>
            <a:off x="1103971" y="2129883"/>
            <a:ext cx="12827794" cy="5632311"/>
          </a:xfrm>
          <a:prstGeom prst="rect">
            <a:avLst/>
          </a:prstGeom>
          <a:noFill/>
        </p:spPr>
        <p:txBody>
          <a:bodyPr wrap="square" rtlCol="0">
            <a:spAutoFit/>
          </a:bodyPr>
          <a:lstStyle/>
          <a:p>
            <a:r>
              <a:rPr lang="en-US" dirty="0">
                <a:solidFill>
                  <a:schemeClr val="bg1"/>
                </a:solidFill>
              </a:rPr>
              <a:t>The grid search approach is fine when you are exploring relatively few combinations, like in the previous example, but when the hyperparameter search space is large, it is often preferable to use </a:t>
            </a:r>
            <a:r>
              <a:rPr lang="en-US" dirty="0" err="1">
                <a:solidFill>
                  <a:schemeClr val="bg1"/>
                </a:solidFill>
              </a:rPr>
              <a:t>RandomizedSearchCV</a:t>
            </a:r>
            <a:r>
              <a:rPr lang="en-US" dirty="0">
                <a:solidFill>
                  <a:schemeClr val="bg1"/>
                </a:solidFill>
              </a:rPr>
              <a:t> instead. This class can be used in much the same way as the </a:t>
            </a:r>
            <a:r>
              <a:rPr lang="en-US" dirty="0" err="1">
                <a:solidFill>
                  <a:schemeClr val="bg1"/>
                </a:solidFill>
              </a:rPr>
              <a:t>GridSearchCV</a:t>
            </a:r>
            <a:r>
              <a:rPr lang="en-US" dirty="0">
                <a:solidFill>
                  <a:schemeClr val="bg1"/>
                </a:solidFill>
              </a:rPr>
              <a:t> class, but instead of trying out all possible combi nations, it evaluates a given number of random combinations by selecting a random value for each hyperparameter at every iteration.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Here </a:t>
            </a:r>
            <a:r>
              <a:rPr lang="en-US" dirty="0" err="1">
                <a:solidFill>
                  <a:schemeClr val="bg1"/>
                </a:solidFill>
              </a:rPr>
              <a:t>params_distribution</a:t>
            </a:r>
            <a:r>
              <a:rPr lang="en-US" dirty="0">
                <a:solidFill>
                  <a:schemeClr val="bg1"/>
                </a:solidFill>
              </a:rPr>
              <a:t> is used instead of </a:t>
            </a:r>
            <a:r>
              <a:rPr lang="en-US" dirty="0" err="1">
                <a:solidFill>
                  <a:schemeClr val="bg1"/>
                </a:solidFill>
              </a:rPr>
              <a:t>params_grid</a:t>
            </a:r>
            <a:r>
              <a:rPr lang="en-US" dirty="0">
                <a:solidFill>
                  <a:schemeClr val="bg1"/>
                </a:solidFill>
              </a:rPr>
              <a:t> in </a:t>
            </a:r>
            <a:r>
              <a:rPr lang="en-US" dirty="0" err="1">
                <a:solidFill>
                  <a:schemeClr val="bg1"/>
                </a:solidFill>
              </a:rPr>
              <a:t>GridSearchCV</a:t>
            </a:r>
            <a:r>
              <a:rPr lang="en-US" dirty="0">
                <a:solidFill>
                  <a:schemeClr val="bg1"/>
                </a:solidFill>
              </a:rPr>
              <a:t>  </a:t>
            </a:r>
            <a:r>
              <a:rPr lang="en-US" dirty="0" err="1">
                <a:solidFill>
                  <a:schemeClr val="bg1"/>
                </a:solidFill>
              </a:rPr>
              <a:t>n_iter</a:t>
            </a:r>
            <a:r>
              <a:rPr lang="en-US" dirty="0">
                <a:solidFill>
                  <a:schemeClr val="bg1"/>
                </a:solidFill>
              </a:rPr>
              <a:t> defines the number of iterations to run the search 10 here implies that the search will run 10 times each time with random values for each hyperparameter within the interval/range specified for each hyperparameter in the </a:t>
            </a:r>
            <a:r>
              <a:rPr lang="en-US" dirty="0" err="1">
                <a:solidFill>
                  <a:schemeClr val="bg1"/>
                </a:solidFill>
              </a:rPr>
              <a:t>params_distribution</a:t>
            </a:r>
            <a:r>
              <a:rPr lang="en-US" dirty="0">
                <a:solidFill>
                  <a:schemeClr val="bg1"/>
                </a:solidFill>
              </a:rPr>
              <a:t> </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
        <p:nvSpPr>
          <p:cNvPr id="5" name="Rectangle 1">
            <a:extLst>
              <a:ext uri="{FF2B5EF4-FFF2-40B4-BE49-F238E27FC236}">
                <a16:creationId xmlns:a16="http://schemas.microsoft.com/office/drawing/2014/main" id="{A3228FA7-D5CE-A84A-5DBA-61E9D179CB9C}"/>
              </a:ext>
            </a:extLst>
          </p:cNvPr>
          <p:cNvSpPr>
            <a:spLocks noChangeArrowheads="1"/>
          </p:cNvSpPr>
          <p:nvPr/>
        </p:nvSpPr>
        <p:spPr bwMode="auto">
          <a:xfrm>
            <a:off x="1170877" y="4315840"/>
            <a:ext cx="12288645" cy="853432"/>
          </a:xfrm>
          <a:prstGeom prst="rect">
            <a:avLst/>
          </a:prstGeom>
          <a:solidFill>
            <a:schemeClr val="accent6"/>
          </a:solidFill>
          <a:ln>
            <a:noFill/>
          </a:ln>
          <a:effectLst/>
        </p:spPr>
        <p:txBody>
          <a:bodyPr vert="horz" wrap="square" lIns="91440" tIns="22218" rIns="91440" bIns="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chemeClr val="bg1"/>
                </a:solidFill>
                <a:latin typeface="Arial" panose="020B0604020202020204" pitchFamily="34" charset="0"/>
              </a:rPr>
              <a:t>class </a:t>
            </a:r>
            <a:r>
              <a:rPr lang="en-US" altLang="en-US" dirty="0" err="1">
                <a:solidFill>
                  <a:schemeClr val="bg1"/>
                </a:solidFill>
                <a:latin typeface="Arial" panose="020B0604020202020204" pitchFamily="34" charset="0"/>
              </a:rPr>
              <a:t>sklearn.model_selection.RandomizedSearchCV</a:t>
            </a:r>
            <a:r>
              <a:rPr lang="en-US" altLang="en-US" dirty="0">
                <a:solidFill>
                  <a:schemeClr val="bg1"/>
                </a:solidFill>
                <a:latin typeface="Arial" panose="020B0604020202020204" pitchFamily="34" charset="0"/>
              </a:rPr>
              <a:t>(estimator, </a:t>
            </a:r>
            <a:r>
              <a:rPr lang="en-US" altLang="en-US" dirty="0" err="1">
                <a:solidFill>
                  <a:schemeClr val="bg1"/>
                </a:solidFill>
                <a:latin typeface="Arial" panose="020B0604020202020204" pitchFamily="34" charset="0"/>
              </a:rPr>
              <a:t>param_distributions</a:t>
            </a:r>
            <a:r>
              <a:rPr lang="en-US" altLang="en-US" dirty="0">
                <a:solidFill>
                  <a:schemeClr val="bg1"/>
                </a:solidFill>
                <a:latin typeface="Arial" panose="020B0604020202020204" pitchFamily="34" charset="0"/>
              </a:rPr>
              <a:t>, *, </a:t>
            </a:r>
            <a:r>
              <a:rPr lang="en-US" altLang="en-US" dirty="0" err="1">
                <a:solidFill>
                  <a:schemeClr val="bg1"/>
                </a:solidFill>
                <a:latin typeface="Arial" panose="020B0604020202020204" pitchFamily="34" charset="0"/>
              </a:rPr>
              <a:t>n_iter</a:t>
            </a:r>
            <a:r>
              <a:rPr lang="en-US" altLang="en-US" dirty="0">
                <a:solidFill>
                  <a:schemeClr val="bg1"/>
                </a:solidFill>
                <a:latin typeface="Arial" panose="020B0604020202020204" pitchFamily="34" charset="0"/>
              </a:rPr>
              <a:t>=10, scoring=None, </a:t>
            </a:r>
            <a:r>
              <a:rPr lang="en-US" altLang="en-US" dirty="0" err="1">
                <a:solidFill>
                  <a:schemeClr val="bg1"/>
                </a:solidFill>
                <a:latin typeface="Arial" panose="020B0604020202020204" pitchFamily="34" charset="0"/>
              </a:rPr>
              <a:t>n_jobs</a:t>
            </a:r>
            <a:r>
              <a:rPr lang="en-US" altLang="en-US" dirty="0">
                <a:solidFill>
                  <a:schemeClr val="bg1"/>
                </a:solidFill>
                <a:latin typeface="Arial" panose="020B0604020202020204" pitchFamily="34" charset="0"/>
              </a:rPr>
              <a:t>=None, refit=True, cv=None, verbose=0, </a:t>
            </a:r>
            <a:r>
              <a:rPr lang="en-US" altLang="en-US" dirty="0" err="1">
                <a:solidFill>
                  <a:schemeClr val="bg1"/>
                </a:solidFill>
                <a:latin typeface="Arial" panose="020B0604020202020204" pitchFamily="34" charset="0"/>
              </a:rPr>
              <a:t>pre_dispatch</a:t>
            </a:r>
            <a:r>
              <a:rPr lang="en-US" altLang="en-US" dirty="0">
                <a:solidFill>
                  <a:schemeClr val="bg1"/>
                </a:solidFill>
                <a:latin typeface="Arial" panose="020B0604020202020204" pitchFamily="34" charset="0"/>
              </a:rPr>
              <a:t>='2*</a:t>
            </a:r>
            <a:r>
              <a:rPr lang="en-US" altLang="en-US" dirty="0" err="1">
                <a:solidFill>
                  <a:schemeClr val="bg1"/>
                </a:solidFill>
                <a:latin typeface="Arial" panose="020B0604020202020204" pitchFamily="34" charset="0"/>
              </a:rPr>
              <a:t>n_jobs</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random_state</a:t>
            </a:r>
            <a:r>
              <a:rPr lang="en-US" altLang="en-US" dirty="0">
                <a:solidFill>
                  <a:schemeClr val="bg1"/>
                </a:solidFill>
                <a:latin typeface="Arial" panose="020B0604020202020204" pitchFamily="34" charset="0"/>
              </a:rPr>
              <a:t>=None, </a:t>
            </a:r>
            <a:r>
              <a:rPr lang="en-US" altLang="en-US" dirty="0" err="1">
                <a:solidFill>
                  <a:schemeClr val="bg1"/>
                </a:solidFill>
                <a:latin typeface="Arial" panose="020B0604020202020204" pitchFamily="34" charset="0"/>
              </a:rPr>
              <a:t>error_score</a:t>
            </a:r>
            <a:r>
              <a:rPr lang="en-US" altLang="en-US" dirty="0">
                <a:solidFill>
                  <a:schemeClr val="bg1"/>
                </a:solidFill>
                <a:latin typeface="Arial" panose="020B0604020202020204" pitchFamily="34" charset="0"/>
              </a:rPr>
              <a:t>=nan, </a:t>
            </a:r>
            <a:r>
              <a:rPr lang="en-US" altLang="en-US" dirty="0" err="1">
                <a:solidFill>
                  <a:schemeClr val="bg1"/>
                </a:solidFill>
                <a:latin typeface="Arial" panose="020B0604020202020204" pitchFamily="34" charset="0"/>
              </a:rPr>
              <a:t>return_train_score</a:t>
            </a:r>
            <a:r>
              <a:rPr lang="en-US" altLang="en-US" dirty="0">
                <a:solidFill>
                  <a:schemeClr val="bg1"/>
                </a:solidFill>
                <a:latin typeface="Arial" panose="020B0604020202020204" pitchFamily="34" charset="0"/>
              </a:rPr>
              <a:t>=False)[source]</a:t>
            </a:r>
          </a:p>
        </p:txBody>
      </p:sp>
      <p:sp>
        <p:nvSpPr>
          <p:cNvPr id="6" name="Text 0">
            <a:extLst>
              <a:ext uri="{FF2B5EF4-FFF2-40B4-BE49-F238E27FC236}">
                <a16:creationId xmlns:a16="http://schemas.microsoft.com/office/drawing/2014/main" id="{711C328C-7ED4-0259-68EE-A04BE377E189}"/>
              </a:ext>
            </a:extLst>
          </p:cNvPr>
          <p:cNvSpPr/>
          <p:nvPr/>
        </p:nvSpPr>
        <p:spPr>
          <a:xfrm>
            <a:off x="997625" y="1152525"/>
            <a:ext cx="12827794" cy="670917"/>
          </a:xfrm>
          <a:prstGeom prst="rect">
            <a:avLst/>
          </a:prstGeom>
          <a:noFill/>
          <a:ln/>
        </p:spPr>
        <p:txBody>
          <a:bodyPr wrap="none" lIns="0" tIns="0" rIns="0" bIns="0" rtlCol="0" anchor="t"/>
          <a:lstStyle/>
          <a:p>
            <a:pPr marL="0" indent="0" algn="l">
              <a:lnSpc>
                <a:spcPts val="5250"/>
              </a:lnSpc>
              <a:buNone/>
            </a:pPr>
            <a:r>
              <a:rPr lang="en-US" sz="4200" dirty="0" err="1">
                <a:solidFill>
                  <a:srgbClr val="C6BFEE"/>
                </a:solidFill>
                <a:latin typeface="Prompt Medium" pitchFamily="34" charset="0"/>
                <a:cs typeface="Prompt Medium" pitchFamily="34" charset="-120"/>
              </a:rPr>
              <a:t>RandomizedSearchCV</a:t>
            </a:r>
            <a:endParaRPr lang="en-US" sz="4200" dirty="0"/>
          </a:p>
        </p:txBody>
      </p:sp>
      <p:pic>
        <p:nvPicPr>
          <p:cNvPr id="7" name="Picture 6">
            <a:extLst>
              <a:ext uri="{FF2B5EF4-FFF2-40B4-BE49-F238E27FC236}">
                <a16:creationId xmlns:a16="http://schemas.microsoft.com/office/drawing/2014/main" id="{25D3B44A-E0A4-2C66-1F6E-713F4AEE814A}"/>
              </a:ext>
            </a:extLst>
          </p:cNvPr>
          <p:cNvPicPr>
            <a:picLocks noChangeAspect="1"/>
          </p:cNvPicPr>
          <p:nvPr/>
        </p:nvPicPr>
        <p:blipFill>
          <a:blip r:embed="rId2"/>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48093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1F5501B3-7672-28E2-8A25-3DEA93D47098}"/>
              </a:ext>
            </a:extLst>
          </p:cNvPr>
          <p:cNvSpPr/>
          <p:nvPr/>
        </p:nvSpPr>
        <p:spPr>
          <a:xfrm>
            <a:off x="845225" y="1000125"/>
            <a:ext cx="12827794" cy="670917"/>
          </a:xfrm>
          <a:prstGeom prst="rect">
            <a:avLst/>
          </a:prstGeom>
          <a:noFill/>
          <a:ln/>
        </p:spPr>
        <p:txBody>
          <a:bodyPr wrap="none" lIns="0" tIns="0" rIns="0" bIns="0" rtlCol="0" anchor="t"/>
          <a:lstStyle/>
          <a:p>
            <a:pPr marL="0" indent="0" algn="l">
              <a:lnSpc>
                <a:spcPts val="5250"/>
              </a:lnSpc>
              <a:buNone/>
            </a:pPr>
            <a:r>
              <a:rPr lang="en-US" sz="4200" dirty="0" err="1">
                <a:solidFill>
                  <a:srgbClr val="C6BFEE"/>
                </a:solidFill>
                <a:latin typeface="Prompt Medium" pitchFamily="34" charset="0"/>
                <a:cs typeface="Prompt Medium" pitchFamily="34" charset="-120"/>
              </a:rPr>
              <a:t>GridSearchCV</a:t>
            </a:r>
            <a:endParaRPr lang="en-US" sz="4200" dirty="0"/>
          </a:p>
        </p:txBody>
      </p:sp>
      <p:sp>
        <p:nvSpPr>
          <p:cNvPr id="4" name="TextBox 3">
            <a:extLst>
              <a:ext uri="{FF2B5EF4-FFF2-40B4-BE49-F238E27FC236}">
                <a16:creationId xmlns:a16="http://schemas.microsoft.com/office/drawing/2014/main" id="{F1385765-1371-E48B-0AED-405C8219CE45}"/>
              </a:ext>
            </a:extLst>
          </p:cNvPr>
          <p:cNvSpPr txBox="1"/>
          <p:nvPr/>
        </p:nvSpPr>
        <p:spPr>
          <a:xfrm>
            <a:off x="992459" y="2230244"/>
            <a:ext cx="11162370" cy="5078313"/>
          </a:xfrm>
          <a:prstGeom prst="rect">
            <a:avLst/>
          </a:prstGeom>
          <a:noFill/>
        </p:spPr>
        <p:txBody>
          <a:bodyPr wrap="square" rtlCol="0">
            <a:spAutoFit/>
          </a:bodyPr>
          <a:lstStyle/>
          <a:p>
            <a:r>
              <a:rPr lang="en-US" dirty="0">
                <a:solidFill>
                  <a:schemeClr val="bg1"/>
                </a:solidFill>
              </a:rPr>
              <a:t>All you need to do is tell it which hyperparameters you want it to experiment with, and what values to try out, and it will evaluate all the possible combinations of hyperparameter values, using cross-validation.</a:t>
            </a:r>
          </a:p>
          <a:p>
            <a:endParaRPr lang="en-US" dirty="0">
              <a:solidFill>
                <a:schemeClr val="bg1"/>
              </a:solidFill>
            </a:endParaRPr>
          </a:p>
          <a:p>
            <a:r>
              <a:rPr lang="en-US" dirty="0">
                <a:solidFill>
                  <a:schemeClr val="bg1"/>
                </a:solidFill>
              </a:rPr>
              <a:t>This is the general format of </a:t>
            </a:r>
            <a:r>
              <a:rPr lang="en-US" dirty="0" err="1">
                <a:solidFill>
                  <a:schemeClr val="bg1"/>
                </a:solidFill>
              </a:rPr>
              <a:t>GridSearchCV</a:t>
            </a:r>
            <a:r>
              <a:rPr lang="en-US" dirty="0">
                <a:solidFill>
                  <a:schemeClr val="bg1"/>
                </a:solidFill>
              </a:rPr>
              <a: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This will experiment with every possible combination of the hyperparameters in the </a:t>
            </a:r>
            <a:r>
              <a:rPr lang="en-US" dirty="0" err="1">
                <a:solidFill>
                  <a:schemeClr val="bg1"/>
                </a:solidFill>
              </a:rPr>
              <a:t>param_grid</a:t>
            </a:r>
            <a:r>
              <a:rPr lang="en-US" dirty="0">
                <a:solidFill>
                  <a:schemeClr val="bg1"/>
                </a:solidFill>
              </a:rPr>
              <a:t> and pick the one with the best r2 after </a:t>
            </a:r>
            <a:r>
              <a:rPr lang="en-US" b="1" dirty="0">
                <a:solidFill>
                  <a:schemeClr val="bg1"/>
                </a:solidFill>
              </a:rPr>
              <a:t>cross validation </a:t>
            </a:r>
          </a:p>
          <a:p>
            <a:endParaRPr lang="en-IN" dirty="0">
              <a:solidFill>
                <a:schemeClr val="bg1"/>
              </a:solidFill>
            </a:endParaRPr>
          </a:p>
        </p:txBody>
      </p:sp>
      <p:pic>
        <p:nvPicPr>
          <p:cNvPr id="6" name="Picture 5">
            <a:extLst>
              <a:ext uri="{FF2B5EF4-FFF2-40B4-BE49-F238E27FC236}">
                <a16:creationId xmlns:a16="http://schemas.microsoft.com/office/drawing/2014/main" id="{A0A91419-519A-5F35-A6CC-45836970C517}"/>
              </a:ext>
            </a:extLst>
          </p:cNvPr>
          <p:cNvPicPr>
            <a:picLocks noChangeAspect="1"/>
          </p:cNvPicPr>
          <p:nvPr/>
        </p:nvPicPr>
        <p:blipFill>
          <a:blip r:embed="rId2"/>
          <a:stretch>
            <a:fillRect/>
          </a:stretch>
        </p:blipFill>
        <p:spPr>
          <a:xfrm>
            <a:off x="4245428" y="3707572"/>
            <a:ext cx="5715798" cy="2219635"/>
          </a:xfrm>
          <a:prstGeom prst="rect">
            <a:avLst/>
          </a:prstGeom>
        </p:spPr>
      </p:pic>
      <p:pic>
        <p:nvPicPr>
          <p:cNvPr id="7" name="Picture 6">
            <a:extLst>
              <a:ext uri="{FF2B5EF4-FFF2-40B4-BE49-F238E27FC236}">
                <a16:creationId xmlns:a16="http://schemas.microsoft.com/office/drawing/2014/main" id="{A7AA453A-5B45-CB28-26E3-33374C871DC1}"/>
              </a:ext>
            </a:extLst>
          </p:cNvPr>
          <p:cNvPicPr>
            <a:picLocks noChangeAspect="1"/>
          </p:cNvPicPr>
          <p:nvPr/>
        </p:nvPicPr>
        <p:blipFill>
          <a:blip r:embed="rId3"/>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2671978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8B625AD-BEE2-8965-3108-36FFC9815E89}"/>
              </a:ext>
            </a:extLst>
          </p:cNvPr>
          <p:cNvSpPr/>
          <p:nvPr/>
        </p:nvSpPr>
        <p:spPr>
          <a:xfrm>
            <a:off x="1449659" y="980333"/>
            <a:ext cx="12827794" cy="670917"/>
          </a:xfrm>
          <a:prstGeom prst="rect">
            <a:avLst/>
          </a:prstGeom>
          <a:noFill/>
          <a:ln/>
        </p:spPr>
        <p:txBody>
          <a:bodyPr wrap="none" lIns="0" tIns="0" rIns="0" bIns="0" rtlCol="0" anchor="t"/>
          <a:lstStyle/>
          <a:p>
            <a:pPr marL="0" indent="0" algn="l">
              <a:lnSpc>
                <a:spcPts val="5250"/>
              </a:lnSpc>
              <a:buNone/>
            </a:pPr>
            <a:r>
              <a:rPr lang="en-US" sz="4200" dirty="0">
                <a:solidFill>
                  <a:srgbClr val="C6BFEE"/>
                </a:solidFill>
                <a:latin typeface="Prompt Medium" pitchFamily="34" charset="0"/>
                <a:cs typeface="Prompt Medium" pitchFamily="34" charset="-120"/>
              </a:rPr>
              <a:t>Tuning Hyperparameters: </a:t>
            </a:r>
            <a:r>
              <a:rPr lang="en-US" sz="4200" dirty="0" err="1">
                <a:solidFill>
                  <a:srgbClr val="C6BFEE"/>
                </a:solidFill>
                <a:latin typeface="Prompt Medium" pitchFamily="34" charset="0"/>
                <a:cs typeface="Prompt Medium" pitchFamily="34" charset="-120"/>
              </a:rPr>
              <a:t>GridSearchCV</a:t>
            </a:r>
            <a:endParaRPr lang="en-US" sz="4200" dirty="0"/>
          </a:p>
        </p:txBody>
      </p:sp>
      <p:sp>
        <p:nvSpPr>
          <p:cNvPr id="3" name="TextBox 2">
            <a:extLst>
              <a:ext uri="{FF2B5EF4-FFF2-40B4-BE49-F238E27FC236}">
                <a16:creationId xmlns:a16="http://schemas.microsoft.com/office/drawing/2014/main" id="{67FD747F-54A8-55DF-7ABA-0A00440BD804}"/>
              </a:ext>
            </a:extLst>
          </p:cNvPr>
          <p:cNvSpPr txBox="1"/>
          <p:nvPr/>
        </p:nvSpPr>
        <p:spPr>
          <a:xfrm>
            <a:off x="1449659" y="2308302"/>
            <a:ext cx="11285034" cy="3600986"/>
          </a:xfrm>
          <a:prstGeom prst="rect">
            <a:avLst/>
          </a:prstGeom>
          <a:noFill/>
        </p:spPr>
        <p:txBody>
          <a:bodyPr wrap="square" rtlCol="0">
            <a:spAutoFit/>
          </a:bodyPr>
          <a:lstStyle/>
          <a:p>
            <a:pPr>
              <a:lnSpc>
                <a:spcPts val="1425"/>
              </a:lnSpc>
              <a:buNone/>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ensemble</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RandomForestRegressor</a:t>
            </a:r>
            <a:endParaRPr lang="en-IN" b="0" dirty="0">
              <a:solidFill>
                <a:srgbClr val="CCCCCC"/>
              </a:solidFill>
              <a:effectLst/>
              <a:latin typeface="Consolas" panose="020B0609020204030204" pitchFamily="49" charset="0"/>
            </a:endParaRPr>
          </a:p>
          <a:p>
            <a:pPr>
              <a:lnSpc>
                <a:spcPts val="1425"/>
              </a:lnSpc>
              <a:buNone/>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model_selection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GridSearchCV</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KFold</a:t>
            </a:r>
            <a:endParaRPr lang="en-IN" b="0" dirty="0">
              <a:solidFill>
                <a:srgbClr val="CCCCCC"/>
              </a:solidFill>
              <a:effectLst/>
              <a:latin typeface="Consolas" panose="020B0609020204030204" pitchFamily="49" charset="0"/>
            </a:endParaRPr>
          </a:p>
          <a:p>
            <a:pPr>
              <a:lnSpc>
                <a:spcPts val="1425"/>
              </a:lnSpc>
              <a:buNone/>
            </a:pPr>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param_grid</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p>
          <a:p>
            <a:pPr>
              <a:lnSpc>
                <a:spcPts val="1425"/>
              </a:lnSpc>
              <a:buNone/>
            </a:pP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n_estimators</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100</a:t>
            </a:r>
            <a:r>
              <a:rPr lang="en-IN" b="0" dirty="0">
                <a:solidFill>
                  <a:srgbClr val="CCCCCC"/>
                </a:solidFill>
                <a:effectLst/>
                <a:latin typeface="Consolas" panose="020B0609020204030204" pitchFamily="49" charset="0"/>
              </a:rPr>
              <a:t>],</a:t>
            </a:r>
          </a:p>
          <a:p>
            <a:pPr>
              <a:lnSpc>
                <a:spcPts val="1425"/>
              </a:lnSpc>
              <a:buNone/>
            </a:pP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max_depth</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15</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20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25</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30</a:t>
            </a:r>
            <a:r>
              <a:rPr lang="en-IN" b="0" dirty="0">
                <a:solidFill>
                  <a:srgbClr val="CCCCCC"/>
                </a:solidFill>
                <a:effectLst/>
                <a:latin typeface="Consolas" panose="020B0609020204030204" pitchFamily="49" charset="0"/>
              </a:rPr>
              <a:t>],</a:t>
            </a:r>
          </a:p>
          <a:p>
            <a:pPr>
              <a:lnSpc>
                <a:spcPts val="1425"/>
              </a:lnSpc>
              <a:buNone/>
            </a:pP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max_features</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'sqrt'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'log2'</a:t>
            </a:r>
            <a:r>
              <a:rPr lang="en-IN" b="0" dirty="0">
                <a:solidFill>
                  <a:srgbClr val="CCCCCC"/>
                </a:solidFill>
                <a:effectLst/>
                <a:latin typeface="Consolas" panose="020B0609020204030204" pitchFamily="49" charset="0"/>
              </a:rPr>
              <a:t>,</a:t>
            </a:r>
            <a:r>
              <a:rPr lang="en-IN" b="0" dirty="0">
                <a:solidFill>
                  <a:srgbClr val="569CD6"/>
                </a:solidFill>
                <a:effectLst/>
                <a:latin typeface="Consolas" panose="020B0609020204030204" pitchFamily="49" charset="0"/>
              </a:rPr>
              <a:t>None</a:t>
            </a:r>
            <a:r>
              <a:rPr lang="en-IN" b="0" dirty="0">
                <a:solidFill>
                  <a:srgbClr val="CCCCCC"/>
                </a:solidFill>
                <a:effectLst/>
                <a:latin typeface="Consolas" panose="020B0609020204030204" pitchFamily="49" charset="0"/>
              </a:rPr>
              <a:t>]</a:t>
            </a:r>
          </a:p>
          <a:p>
            <a:pPr>
              <a:lnSpc>
                <a:spcPts val="1425"/>
              </a:lnSpc>
              <a:buNone/>
            </a:pPr>
            <a:r>
              <a:rPr lang="en-IN" b="0" dirty="0">
                <a:solidFill>
                  <a:srgbClr val="CCCCCC"/>
                </a:solidFill>
                <a:effectLst/>
                <a:latin typeface="Consolas" panose="020B0609020204030204" pitchFamily="49" charset="0"/>
              </a:rPr>
              <a:t>}</a:t>
            </a:r>
          </a:p>
          <a:p>
            <a:pPr>
              <a:lnSpc>
                <a:spcPts val="1425"/>
              </a:lnSpc>
              <a:buNone/>
            </a:pPr>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rfr</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RandomForestRegressor</a:t>
            </a:r>
            <a:r>
              <a:rPr lang="en-IN" b="0" dirty="0">
                <a:solidFill>
                  <a:srgbClr val="CCCCCC"/>
                </a:solidFill>
                <a:effectLst/>
                <a:latin typeface="Consolas" panose="020B0609020204030204" pitchFamily="49" charset="0"/>
              </a:rPr>
              <a:t>()</a:t>
            </a:r>
          </a:p>
          <a:p>
            <a:pPr>
              <a:lnSpc>
                <a:spcPts val="1425"/>
              </a:lnSpc>
              <a:buNone/>
            </a:pPr>
            <a:r>
              <a:rPr lang="en-IN" b="0" dirty="0">
                <a:solidFill>
                  <a:srgbClr val="9CDCFE"/>
                </a:solidFill>
                <a:effectLst/>
                <a:latin typeface="Consolas" panose="020B0609020204030204" pitchFamily="49" charset="0"/>
              </a:rPr>
              <a:t>cv</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KFold</a:t>
            </a:r>
            <a:r>
              <a:rPr lang="en-IN" b="0" dirty="0">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n_splits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shuffle</a:t>
            </a:r>
            <a:r>
              <a:rPr lang="en-IN" b="0" dirty="0">
                <a:solidFill>
                  <a:srgbClr val="D4D4D4"/>
                </a:solidFill>
                <a:effectLst/>
                <a:latin typeface="Consolas" panose="020B0609020204030204" pitchFamily="49" charset="0"/>
              </a:rPr>
              <a:t>=</a:t>
            </a:r>
            <a:r>
              <a:rPr lang="en-IN" b="0" dirty="0">
                <a:solidFill>
                  <a:srgbClr val="569CD6"/>
                </a:solidFill>
                <a:effectLst/>
                <a:latin typeface="Consolas" panose="020B0609020204030204" pitchFamily="49" charset="0"/>
              </a:rPr>
              <a:t>True</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random_state</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42</a:t>
            </a:r>
            <a:r>
              <a:rPr lang="en-IN" b="0" dirty="0">
                <a:solidFill>
                  <a:srgbClr val="CCCCCC"/>
                </a:solidFill>
                <a:effectLst/>
                <a:latin typeface="Consolas" panose="020B0609020204030204" pitchFamily="49" charset="0"/>
              </a:rPr>
              <a:t>)</a:t>
            </a:r>
          </a:p>
          <a:p>
            <a:pPr>
              <a:lnSpc>
                <a:spcPts val="1425"/>
              </a:lnSpc>
              <a:buNone/>
            </a:pPr>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grid_search</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GridSearchCV</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estimator</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rfr</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param_grid</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param_grid</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cv</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cv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scoring</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'r2'</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n_jobs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pPr>
              <a:lnSpc>
                <a:spcPts val="1425"/>
              </a:lnSpc>
              <a:buNone/>
            </a:pPr>
            <a:r>
              <a:rPr lang="en-IN" b="0" dirty="0" err="1">
                <a:solidFill>
                  <a:srgbClr val="9CDCFE"/>
                </a:solidFill>
                <a:effectLst/>
                <a:latin typeface="Consolas" panose="020B0609020204030204" pitchFamily="49" charset="0"/>
              </a:rPr>
              <a:t>grid_search</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fit</a:t>
            </a:r>
            <a:r>
              <a:rPr lang="en-IN" b="0" dirty="0">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x_train</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y_train</a:t>
            </a:r>
            <a:r>
              <a:rPr lang="en-IN" b="0" dirty="0" err="1">
                <a:solidFill>
                  <a:srgbClr val="CCCCCC"/>
                </a:solidFill>
                <a:effectLst/>
                <a:latin typeface="Consolas" panose="020B0609020204030204" pitchFamily="49" charset="0"/>
              </a:rPr>
              <a:t>.ravel</a:t>
            </a:r>
            <a:r>
              <a:rPr lang="en-IN" b="0" dirty="0">
                <a:solidFill>
                  <a:srgbClr val="CCCCCC"/>
                </a:solidFill>
                <a:effectLst/>
                <a:latin typeface="Consolas" panose="020B0609020204030204" pitchFamily="49" charset="0"/>
              </a:rPr>
              <a:t>())  </a:t>
            </a:r>
          </a:p>
          <a:p>
            <a:pPr>
              <a:lnSpc>
                <a:spcPts val="1425"/>
              </a:lnSpc>
              <a:buNone/>
            </a:pPr>
            <a:br>
              <a:rPr lang="en-IN" b="0" dirty="0">
                <a:solidFill>
                  <a:srgbClr val="CCCCCC"/>
                </a:solidFill>
                <a:effectLst/>
                <a:latin typeface="Consolas" panose="020B0609020204030204" pitchFamily="49" charset="0"/>
              </a:rPr>
            </a:br>
            <a:r>
              <a:rPr lang="en-IN" b="0" dirty="0">
                <a:solidFill>
                  <a:srgbClr val="DCDCAA"/>
                </a:solidFill>
                <a:effectLst/>
                <a:latin typeface="Consolas" panose="020B0609020204030204" pitchFamily="49" charset="0"/>
              </a:rPr>
              <a:t>print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"Best Parameters:"</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grid_search</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best_params</a:t>
            </a:r>
            <a:r>
              <a:rPr lang="en-IN" b="0" dirty="0">
                <a:solidFill>
                  <a:srgbClr val="9CDCFE"/>
                </a:solidFill>
                <a:effectLst/>
                <a:latin typeface="Consolas" panose="020B0609020204030204" pitchFamily="49" charset="0"/>
              </a:rPr>
              <a:t>_</a:t>
            </a:r>
            <a:r>
              <a:rPr lang="en-IN" b="0" dirty="0">
                <a:solidFill>
                  <a:srgbClr val="CCCCCC"/>
                </a:solidFill>
                <a:effectLst/>
                <a:latin typeface="Consolas" panose="020B0609020204030204" pitchFamily="49" charset="0"/>
              </a:rPr>
              <a:t>)</a:t>
            </a:r>
          </a:p>
          <a:p>
            <a:pPr>
              <a:lnSpc>
                <a:spcPts val="1425"/>
              </a:lnSpc>
            </a:pPr>
            <a:r>
              <a:rPr lang="en-IN" b="0" dirty="0">
                <a:solidFill>
                  <a:srgbClr val="DCDCAA"/>
                </a:solidFill>
                <a:effectLst/>
                <a:latin typeface="Consolas" panose="020B0609020204030204" pitchFamily="49" charset="0"/>
              </a:rPr>
              <a:t>print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"Best R² Score:"</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grid_search</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best_score</a:t>
            </a:r>
            <a:r>
              <a:rPr lang="en-IN" b="0" dirty="0">
                <a:solidFill>
                  <a:srgbClr val="9CDCFE"/>
                </a:solidFill>
                <a:effectLst/>
                <a:latin typeface="Consolas" panose="020B0609020204030204" pitchFamily="49" charset="0"/>
              </a:rPr>
              <a:t>_</a:t>
            </a:r>
            <a:r>
              <a:rPr lang="en-IN" b="0" dirty="0">
                <a:solidFill>
                  <a:srgbClr val="CCCCCC"/>
                </a:solidFill>
                <a:effectLst/>
                <a:latin typeface="Consolas" panose="020B0609020204030204" pitchFamily="49" charset="0"/>
              </a:rPr>
              <a:t>)</a:t>
            </a:r>
          </a:p>
          <a:p>
            <a:endParaRPr lang="en-IN" dirty="0"/>
          </a:p>
        </p:txBody>
      </p:sp>
      <p:pic>
        <p:nvPicPr>
          <p:cNvPr id="4" name="Picture 3">
            <a:extLst>
              <a:ext uri="{FF2B5EF4-FFF2-40B4-BE49-F238E27FC236}">
                <a16:creationId xmlns:a16="http://schemas.microsoft.com/office/drawing/2014/main" id="{F174CE75-BEAF-575B-D020-B395E0AC9FD2}"/>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5" name="TextBox 4">
            <a:extLst>
              <a:ext uri="{FF2B5EF4-FFF2-40B4-BE49-F238E27FC236}">
                <a16:creationId xmlns:a16="http://schemas.microsoft.com/office/drawing/2014/main" id="{8A24E114-FB50-6E9D-0F60-48ECA35F4D2D}"/>
              </a:ext>
            </a:extLst>
          </p:cNvPr>
          <p:cNvSpPr txBox="1"/>
          <p:nvPr/>
        </p:nvSpPr>
        <p:spPr>
          <a:xfrm>
            <a:off x="1449659" y="6289288"/>
            <a:ext cx="11407697" cy="646331"/>
          </a:xfrm>
          <a:prstGeom prst="rect">
            <a:avLst/>
          </a:prstGeom>
          <a:noFill/>
        </p:spPr>
        <p:txBody>
          <a:bodyPr wrap="square" rtlCol="0">
            <a:spAutoFit/>
          </a:bodyPr>
          <a:lstStyle/>
          <a:p>
            <a:r>
              <a:rPr lang="en-US" dirty="0">
                <a:solidFill>
                  <a:schemeClr val="bg1"/>
                </a:solidFill>
              </a:rPr>
              <a:t>This returns </a:t>
            </a:r>
            <a:r>
              <a:rPr lang="en-US" b="1" dirty="0" err="1">
                <a:solidFill>
                  <a:schemeClr val="bg1"/>
                </a:solidFill>
              </a:rPr>
              <a:t>n_estimators</a:t>
            </a:r>
            <a:r>
              <a:rPr lang="en-US" b="1" dirty="0">
                <a:solidFill>
                  <a:schemeClr val="bg1"/>
                </a:solidFill>
              </a:rPr>
              <a:t>= 100 </a:t>
            </a:r>
            <a:r>
              <a:rPr lang="en-US" b="1" dirty="0" err="1">
                <a:solidFill>
                  <a:schemeClr val="bg1"/>
                </a:solidFill>
              </a:rPr>
              <a:t>max_depth</a:t>
            </a:r>
            <a:r>
              <a:rPr lang="en-US" b="1" dirty="0">
                <a:solidFill>
                  <a:schemeClr val="bg1"/>
                </a:solidFill>
              </a:rPr>
              <a:t>=25 </a:t>
            </a:r>
            <a:r>
              <a:rPr lang="en-US" dirty="0">
                <a:solidFill>
                  <a:schemeClr val="bg1"/>
                </a:solidFill>
              </a:rPr>
              <a:t>and </a:t>
            </a:r>
            <a:r>
              <a:rPr lang="en-US" b="1" dirty="0" err="1">
                <a:solidFill>
                  <a:schemeClr val="bg1"/>
                </a:solidFill>
              </a:rPr>
              <a:t>max_features</a:t>
            </a:r>
            <a:r>
              <a:rPr lang="en-US" b="1" dirty="0">
                <a:solidFill>
                  <a:schemeClr val="bg1"/>
                </a:solidFill>
              </a:rPr>
              <a:t>= ‘sqrt’ </a:t>
            </a:r>
            <a:r>
              <a:rPr lang="en-US" dirty="0">
                <a:solidFill>
                  <a:schemeClr val="bg1"/>
                </a:solidFill>
              </a:rPr>
              <a:t>as the best features and we use </a:t>
            </a:r>
            <a:r>
              <a:rPr lang="en-US" b="1" dirty="0" err="1">
                <a:solidFill>
                  <a:schemeClr val="bg1"/>
                </a:solidFill>
              </a:rPr>
              <a:t>random_state</a:t>
            </a:r>
            <a:r>
              <a:rPr lang="en-US" b="1" dirty="0">
                <a:solidFill>
                  <a:schemeClr val="bg1"/>
                </a:solidFill>
              </a:rPr>
              <a:t>=0 </a:t>
            </a:r>
            <a:r>
              <a:rPr lang="en-US" dirty="0">
                <a:solidFill>
                  <a:schemeClr val="bg1"/>
                </a:solidFill>
              </a:rPr>
              <a:t>to produce reproduceable results </a:t>
            </a:r>
            <a:endParaRPr lang="en-IN" dirty="0">
              <a:solidFill>
                <a:schemeClr val="bg1"/>
              </a:solidFill>
            </a:endParaRPr>
          </a:p>
        </p:txBody>
      </p:sp>
    </p:spTree>
    <p:extLst>
      <p:ext uri="{BB962C8B-B14F-4D97-AF65-F5344CB8AC3E}">
        <p14:creationId xmlns:p14="http://schemas.microsoft.com/office/powerpoint/2010/main" val="755846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6F0E6-047D-0601-57CF-BE2BE1F83DFA}"/>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5" name="Text 0">
            <a:extLst>
              <a:ext uri="{FF2B5EF4-FFF2-40B4-BE49-F238E27FC236}">
                <a16:creationId xmlns:a16="http://schemas.microsoft.com/office/drawing/2014/main" id="{2D048BA6-628B-029F-8444-FF199EEFC6C7}"/>
              </a:ext>
            </a:extLst>
          </p:cNvPr>
          <p:cNvSpPr/>
          <p:nvPr/>
        </p:nvSpPr>
        <p:spPr>
          <a:xfrm>
            <a:off x="1369014" y="3265228"/>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5. Model Evaluation Metrics</a:t>
            </a:r>
          </a:p>
          <a:p>
            <a:r>
              <a:rPr lang="en-US" sz="2000" dirty="0">
                <a:solidFill>
                  <a:schemeClr val="bg1"/>
                </a:solidFill>
              </a:rPr>
              <a:t>• What do the R² and RMSE scores tell us about model accuracy?</a:t>
            </a:r>
          </a:p>
          <a:p>
            <a:r>
              <a:rPr lang="en-US" sz="2000" dirty="0">
                <a:solidFill>
                  <a:schemeClr val="bg1"/>
                </a:solidFill>
              </a:rPr>
              <a:t>• How consistent is performance across cross-validation folds?</a:t>
            </a:r>
          </a:p>
          <a:p>
            <a:r>
              <a:rPr lang="en-US" sz="2000" dirty="0">
                <a:solidFill>
                  <a:schemeClr val="bg1"/>
                </a:solidFill>
              </a:rPr>
              <a:t>• Which model provides the best balance of accuracy and generalization?</a:t>
            </a:r>
          </a:p>
          <a:p>
            <a:endParaRPr lang="en-US" sz="2000" dirty="0">
              <a:solidFill>
                <a:schemeClr val="bg1"/>
              </a:solidFill>
            </a:endParaRP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spTree>
    <p:extLst>
      <p:ext uri="{BB962C8B-B14F-4D97-AF65-F5344CB8AC3E}">
        <p14:creationId xmlns:p14="http://schemas.microsoft.com/office/powerpoint/2010/main" val="170772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864632"/>
            <a:ext cx="8791456"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Root Mean Squared Error (RMSE)</a:t>
            </a:r>
            <a:endParaRPr lang="en-US" sz="4300" dirty="0"/>
          </a:p>
        </p:txBody>
      </p:sp>
      <p:sp>
        <p:nvSpPr>
          <p:cNvPr id="3" name="Text 1"/>
          <p:cNvSpPr/>
          <p:nvPr/>
        </p:nvSpPr>
        <p:spPr>
          <a:xfrm>
            <a:off x="864037" y="2044184"/>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Root Mean Squared Error (RMSE) measures the typical difference between observed values and the predicted values. It quantifies the average magnitude of the errors in a set of predictions, indicating how concentrated the errors are around the mean.</a:t>
            </a:r>
            <a:endParaRPr lang="en-US" sz="1900" dirty="0"/>
          </a:p>
        </p:txBody>
      </p:sp>
      <p:sp>
        <p:nvSpPr>
          <p:cNvPr id="4" name="Text 2"/>
          <p:cNvSpPr/>
          <p:nvPr/>
        </p:nvSpPr>
        <p:spPr>
          <a:xfrm>
            <a:off x="1234321" y="3784640"/>
            <a:ext cx="12532043"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t>
            </a:r>
            <a:r>
              <a:rPr lang="en-US" sz="1900" dirty="0">
                <a:solidFill>
                  <a:srgbClr val="DAD8E9"/>
                </a:solidFill>
                <a:ea typeface="Mukta Light" pitchFamily="34" charset="-122"/>
                <a:cs typeface="Mukta Light" panose="020B0604020202020204" charset="0"/>
              </a:rPr>
              <a:t>How close are the predicted values to the actual values?"</a:t>
            </a:r>
            <a:endParaRPr lang="en-US" sz="1900" dirty="0">
              <a:cs typeface="Mukta Light" panose="020B0604020202020204" charset="0"/>
            </a:endParaRPr>
          </a:p>
        </p:txBody>
      </p:sp>
      <p:sp>
        <p:nvSpPr>
          <p:cNvPr id="5" name="Shape 3"/>
          <p:cNvSpPr/>
          <p:nvPr/>
        </p:nvSpPr>
        <p:spPr>
          <a:xfrm>
            <a:off x="864037" y="3506986"/>
            <a:ext cx="30480" cy="950357"/>
          </a:xfrm>
          <a:prstGeom prst="rect">
            <a:avLst/>
          </a:prstGeom>
          <a:solidFill>
            <a:srgbClr val="A95B95"/>
          </a:solidFill>
          <a:ln/>
        </p:spPr>
      </p:sp>
      <p:sp>
        <p:nvSpPr>
          <p:cNvPr id="6" name="Text 4"/>
          <p:cNvSpPr/>
          <p:nvPr/>
        </p:nvSpPr>
        <p:spPr>
          <a:xfrm>
            <a:off x="864037" y="4734997"/>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ea typeface="Mukta Light" pitchFamily="34" charset="-122"/>
                <a:cs typeface="Mukta Light" panose="020B0604020202020204" charset="0"/>
              </a:rPr>
              <a:t>RMSE is calculated using the formula</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sp>
        <p:nvSpPr>
          <p:cNvPr id="7" name="Text 5"/>
          <p:cNvSpPr/>
          <p:nvPr/>
        </p:nvSpPr>
        <p:spPr>
          <a:xfrm>
            <a:off x="864037" y="5442466"/>
            <a:ext cx="12902327" cy="819983"/>
          </a:xfrm>
          <a:prstGeom prst="rect">
            <a:avLst/>
          </a:prstGeom>
          <a:noFill/>
          <a:ln/>
        </p:spPr>
        <p:txBody>
          <a:bodyPr wrap="square" lIns="0" tIns="0" rIns="0" bIns="0" rtlCol="0" anchor="t"/>
          <a:lstStyle/>
          <a:p>
            <a:pPr marL="0" indent="0" algn="l">
              <a:lnSpc>
                <a:spcPts val="3450"/>
              </a:lnSpc>
              <a:buNone/>
            </a:pPr>
            <a:endParaRPr lang="en-US" sz="2150" dirty="0"/>
          </a:p>
        </p:txBody>
      </p:sp>
      <p:pic>
        <p:nvPicPr>
          <p:cNvPr id="8" name="Image 0" descr="preencoded.png"/>
          <p:cNvPicPr>
            <a:picLocks noChangeAspect="1"/>
          </p:cNvPicPr>
          <p:nvPr/>
        </p:nvPicPr>
        <p:blipFill>
          <a:blip r:embed="rId3"/>
          <a:stretch>
            <a:fillRect/>
          </a:stretch>
        </p:blipFill>
        <p:spPr>
          <a:xfrm>
            <a:off x="864037" y="5442466"/>
            <a:ext cx="12902327" cy="819983"/>
          </a:xfrm>
          <a:prstGeom prst="rect">
            <a:avLst/>
          </a:prstGeom>
        </p:spPr>
      </p:pic>
      <p:sp>
        <p:nvSpPr>
          <p:cNvPr id="9" name="Text 6"/>
          <p:cNvSpPr/>
          <p:nvPr/>
        </p:nvSpPr>
        <p:spPr>
          <a:xfrm>
            <a:off x="864037" y="6574869"/>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Where (</a:t>
            </a:r>
            <a:r>
              <a:rPr lang="en-US" sz="1900" dirty="0" err="1">
                <a:solidFill>
                  <a:srgbClr val="DAD8E9"/>
                </a:solidFill>
                <a:ea typeface="Mukta Light" pitchFamily="34" charset="-122"/>
                <a:cs typeface="Mukta Light" pitchFamily="34" charset="-120"/>
              </a:rPr>
              <a:t>y_i</a:t>
            </a:r>
            <a:r>
              <a:rPr lang="en-US" sz="1900" dirty="0">
                <a:solidFill>
                  <a:srgbClr val="DAD8E9"/>
                </a:solidFill>
                <a:ea typeface="Mukta Light" pitchFamily="34" charset="-122"/>
                <a:cs typeface="Mukta Light" pitchFamily="34" charset="-120"/>
              </a:rPr>
              <a:t>) is the actual observed value, and (hat{y}_</a:t>
            </a:r>
            <a:r>
              <a:rPr lang="en-US" sz="1900" dirty="0" err="1">
                <a:solidFill>
                  <a:srgbClr val="DAD8E9"/>
                </a:solidFill>
                <a:ea typeface="Mukta Light" pitchFamily="34" charset="-122"/>
                <a:cs typeface="Mukta Light" pitchFamily="34" charset="-120"/>
              </a:rPr>
              <a:t>i</a:t>
            </a:r>
            <a:r>
              <a:rPr lang="en-US" sz="1900" dirty="0">
                <a:solidFill>
                  <a:srgbClr val="DAD8E9"/>
                </a:solidFill>
                <a:ea typeface="Mukta Light" pitchFamily="34" charset="-122"/>
                <a:cs typeface="Mukta Light" pitchFamily="34" charset="-120"/>
              </a:rPr>
              <a:t>) is the predicted value for the </a:t>
            </a:r>
            <a:r>
              <a:rPr lang="en-US" sz="1900" dirty="0" err="1">
                <a:solidFill>
                  <a:srgbClr val="DAD8E9"/>
                </a:solidFill>
                <a:ea typeface="Mukta Light" pitchFamily="34" charset="-122"/>
                <a:cs typeface="Mukta Light" pitchFamily="34" charset="-120"/>
              </a:rPr>
              <a:t>i-th</a:t>
            </a:r>
            <a:r>
              <a:rPr lang="en-US" sz="1900" dirty="0">
                <a:solidFill>
                  <a:srgbClr val="DAD8E9"/>
                </a:solidFill>
                <a:ea typeface="Mukta Light" pitchFamily="34" charset="-122"/>
                <a:cs typeface="Mukta Light" pitchFamily="34" charset="-120"/>
              </a:rPr>
              <a:t> observation, and n is the total number of observations.</a:t>
            </a:r>
            <a:endParaRPr lang="en-US" sz="1900" dirty="0"/>
          </a:p>
        </p:txBody>
      </p:sp>
      <p:pic>
        <p:nvPicPr>
          <p:cNvPr id="10" name="Picture 9">
            <a:extLst>
              <a:ext uri="{FF2B5EF4-FFF2-40B4-BE49-F238E27FC236}">
                <a16:creationId xmlns:a16="http://schemas.microsoft.com/office/drawing/2014/main" id="{73D72EDC-D622-5467-6ED0-6F2E61B16D48}"/>
              </a:ext>
            </a:extLst>
          </p:cNvPr>
          <p:cNvPicPr>
            <a:picLocks noChangeAspect="1"/>
          </p:cNvPicPr>
          <p:nvPr/>
        </p:nvPicPr>
        <p:blipFill>
          <a:blip r:embed="rId4"/>
          <a:stretch>
            <a:fillRect/>
          </a:stretch>
        </p:blipFill>
        <p:spPr>
          <a:xfrm>
            <a:off x="12759695" y="7705652"/>
            <a:ext cx="1759193" cy="5239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66524" y="777835"/>
            <a:ext cx="4867275" cy="608409"/>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R-squared </a:t>
            </a:r>
            <a:endParaRPr lang="en-US" sz="3800" dirty="0"/>
          </a:p>
        </p:txBody>
      </p:sp>
      <p:sp>
        <p:nvSpPr>
          <p:cNvPr id="3" name="Text 1"/>
          <p:cNvSpPr/>
          <p:nvPr/>
        </p:nvSpPr>
        <p:spPr>
          <a:xfrm>
            <a:off x="766524" y="1824276"/>
            <a:ext cx="13097351" cy="70104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R-squared, also known as the coefficient of determination, is a key metric that measures the proportion of variance in the dependent variable that can be predicted from the independent variables. It quantifies how well the model's predictions approximate the real data points.</a:t>
            </a:r>
            <a:endParaRPr lang="en-US" sz="1700" dirty="0"/>
          </a:p>
        </p:txBody>
      </p:sp>
      <p:sp>
        <p:nvSpPr>
          <p:cNvPr id="4" name="Text 2"/>
          <p:cNvSpPr/>
          <p:nvPr/>
        </p:nvSpPr>
        <p:spPr>
          <a:xfrm>
            <a:off x="1095018" y="3017996"/>
            <a:ext cx="12768858" cy="350520"/>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"How much variance in the dependent variable does the model explain?"</a:t>
            </a:r>
            <a:endParaRPr lang="en-US" sz="1700" dirty="0"/>
          </a:p>
        </p:txBody>
      </p:sp>
      <p:sp>
        <p:nvSpPr>
          <p:cNvPr id="5" name="Shape 3"/>
          <p:cNvSpPr/>
          <p:nvPr/>
        </p:nvSpPr>
        <p:spPr>
          <a:xfrm>
            <a:off x="766524" y="2771656"/>
            <a:ext cx="30480" cy="843201"/>
          </a:xfrm>
          <a:prstGeom prst="rect">
            <a:avLst/>
          </a:prstGeom>
          <a:solidFill>
            <a:srgbClr val="A95B95"/>
          </a:solidFill>
          <a:ln/>
        </p:spPr>
      </p:sp>
      <p:sp>
        <p:nvSpPr>
          <p:cNvPr id="6" name="Text 4"/>
          <p:cNvSpPr/>
          <p:nvPr/>
        </p:nvSpPr>
        <p:spPr>
          <a:xfrm>
            <a:off x="766524" y="3861197"/>
            <a:ext cx="13097351" cy="350520"/>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R-squared is calculated using the formula:</a:t>
            </a:r>
            <a:endParaRPr lang="en-US" sz="1700" dirty="0"/>
          </a:p>
        </p:txBody>
      </p:sp>
      <p:sp>
        <p:nvSpPr>
          <p:cNvPr id="7" name="Text 5"/>
          <p:cNvSpPr/>
          <p:nvPr/>
        </p:nvSpPr>
        <p:spPr>
          <a:xfrm>
            <a:off x="766524" y="4488894"/>
            <a:ext cx="13097351" cy="610076"/>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8" name="Image 0" descr="preencoded.png"/>
          <p:cNvPicPr>
            <a:picLocks noChangeAspect="1"/>
          </p:cNvPicPr>
          <p:nvPr/>
        </p:nvPicPr>
        <p:blipFill>
          <a:blip r:embed="rId3"/>
          <a:stretch>
            <a:fillRect/>
          </a:stretch>
        </p:blipFill>
        <p:spPr>
          <a:xfrm>
            <a:off x="766524" y="4488894"/>
            <a:ext cx="13097351" cy="610076"/>
          </a:xfrm>
          <a:prstGeom prst="rect">
            <a:avLst/>
          </a:prstGeom>
        </p:spPr>
      </p:pic>
      <p:sp>
        <p:nvSpPr>
          <p:cNvPr id="9" name="Text 6"/>
          <p:cNvSpPr/>
          <p:nvPr/>
        </p:nvSpPr>
        <p:spPr>
          <a:xfrm>
            <a:off x="766524" y="5376148"/>
            <a:ext cx="13097351" cy="350520"/>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Where:</a:t>
            </a:r>
            <a:endParaRPr lang="en-US" sz="1700" dirty="0"/>
          </a:p>
        </p:txBody>
      </p:sp>
      <p:sp>
        <p:nvSpPr>
          <p:cNvPr id="10" name="Text 7"/>
          <p:cNvSpPr/>
          <p:nvPr/>
        </p:nvSpPr>
        <p:spPr>
          <a:xfrm>
            <a:off x="766524" y="5973008"/>
            <a:ext cx="13097351" cy="70104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DAD8E9"/>
                </a:solidFill>
                <a:latin typeface="Mukta Light" pitchFamily="34" charset="0"/>
                <a:ea typeface="Mukta Light" pitchFamily="34" charset="-122"/>
                <a:cs typeface="Mukta Light" pitchFamily="34" charset="-120"/>
              </a:rPr>
              <a:t>RSS (Residual Sum of Squares):</a:t>
            </a:r>
            <a:r>
              <a:rPr lang="en-US" sz="1700" dirty="0">
                <a:solidFill>
                  <a:srgbClr val="DAD8E9"/>
                </a:solidFill>
                <a:latin typeface="Mukta Light" pitchFamily="34" charset="0"/>
                <a:ea typeface="Mukta Light" pitchFamily="34" charset="-122"/>
                <a:cs typeface="Mukta Light" pitchFamily="34" charset="-120"/>
              </a:rPr>
              <a:t> Measures the sum of the squared differences between the observed and predicted values. It represents the variance unexplained by the model.</a:t>
            </a:r>
            <a:endParaRPr lang="en-US" sz="1700" dirty="0"/>
          </a:p>
        </p:txBody>
      </p:sp>
      <p:sp>
        <p:nvSpPr>
          <p:cNvPr id="11" name="Text 8"/>
          <p:cNvSpPr/>
          <p:nvPr/>
        </p:nvSpPr>
        <p:spPr>
          <a:xfrm>
            <a:off x="766524" y="6750606"/>
            <a:ext cx="13097351" cy="70104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DAD8E9"/>
                </a:solidFill>
                <a:latin typeface="Mukta Light" pitchFamily="34" charset="0"/>
                <a:ea typeface="Mukta Light" pitchFamily="34" charset="-122"/>
                <a:cs typeface="Mukta Light" pitchFamily="34" charset="-120"/>
              </a:rPr>
              <a:t>TSS (Total Sum of Squares):</a:t>
            </a:r>
            <a:r>
              <a:rPr lang="en-US" sz="1700" dirty="0">
                <a:solidFill>
                  <a:srgbClr val="DAD8E9"/>
                </a:solidFill>
                <a:latin typeface="Mukta Light" pitchFamily="34" charset="0"/>
                <a:ea typeface="Mukta Light" pitchFamily="34" charset="-122"/>
                <a:cs typeface="Mukta Light" pitchFamily="34" charset="-120"/>
              </a:rPr>
              <a:t> Measures the sum of the squared differences between the observed values and their mean. It represents the total variance in the dependent variable.</a:t>
            </a:r>
            <a:endParaRPr lang="en-US" sz="1700" dirty="0"/>
          </a:p>
        </p:txBody>
      </p:sp>
      <p:pic>
        <p:nvPicPr>
          <p:cNvPr id="12" name="Picture 11">
            <a:extLst>
              <a:ext uri="{FF2B5EF4-FFF2-40B4-BE49-F238E27FC236}">
                <a16:creationId xmlns:a16="http://schemas.microsoft.com/office/drawing/2014/main" id="{8B1A98FF-1F96-DA32-68D9-3DA9DC1CF0BE}"/>
              </a:ext>
            </a:extLst>
          </p:cNvPr>
          <p:cNvPicPr>
            <a:picLocks noChangeAspect="1"/>
          </p:cNvPicPr>
          <p:nvPr/>
        </p:nvPicPr>
        <p:blipFill>
          <a:blip r:embed="rId4"/>
          <a:stretch>
            <a:fillRect/>
          </a:stretch>
        </p:blipFill>
        <p:spPr>
          <a:xfrm>
            <a:off x="12759695" y="7705652"/>
            <a:ext cx="1759193" cy="52394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22B9E-BA9C-9DD2-9CA7-350753B713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0A04FA-B63C-3335-61F2-3A7100F7D42B}"/>
              </a:ext>
            </a:extLst>
          </p:cNvPr>
          <p:cNvSpPr/>
          <p:nvPr/>
        </p:nvSpPr>
        <p:spPr>
          <a:xfrm>
            <a:off x="625078" y="491133"/>
            <a:ext cx="6926342" cy="496133"/>
          </a:xfrm>
          <a:prstGeom prst="rect">
            <a:avLst/>
          </a:prstGeom>
          <a:noFill/>
          <a:ln/>
        </p:spPr>
        <p:txBody>
          <a:bodyPr wrap="none" lIns="0" tIns="0" rIns="0" bIns="0" rtlCol="0" anchor="t"/>
          <a:lstStyle/>
          <a:p>
            <a:pPr marL="0" indent="0" algn="l">
              <a:lnSpc>
                <a:spcPts val="3900"/>
              </a:lnSpc>
              <a:buNone/>
            </a:pPr>
            <a:r>
              <a:rPr lang="en-US" sz="3100" dirty="0">
                <a:solidFill>
                  <a:srgbClr val="C6BFEE"/>
                </a:solidFill>
                <a:latin typeface="Prompt Medium" pitchFamily="34" charset="0"/>
                <a:cs typeface="Prompt Medium" pitchFamily="34" charset="-120"/>
              </a:rPr>
              <a:t>Comparing Various Regression Models</a:t>
            </a:r>
          </a:p>
          <a:p>
            <a:r>
              <a:rPr lang="en-US" sz="2000" dirty="0">
                <a:solidFill>
                  <a:schemeClr val="bg1"/>
                </a:solidFill>
              </a:rPr>
              <a:t>• How does model performance change when PCA is applied?</a:t>
            </a:r>
          </a:p>
          <a:p>
            <a:r>
              <a:rPr lang="en-US" sz="2000" dirty="0">
                <a:solidFill>
                  <a:schemeClr val="bg1"/>
                </a:solidFill>
              </a:rPr>
              <a:t>• Which model provides the best balance of accuracy and generalization?</a:t>
            </a:r>
          </a:p>
          <a:p>
            <a:pPr marL="0" indent="0" algn="l">
              <a:lnSpc>
                <a:spcPts val="3900"/>
              </a:lnSpc>
              <a:buNone/>
            </a:pPr>
            <a:endParaRPr lang="en-US" sz="2000" dirty="0"/>
          </a:p>
        </p:txBody>
      </p:sp>
      <p:sp>
        <p:nvSpPr>
          <p:cNvPr id="4" name="Shape 2">
            <a:extLst>
              <a:ext uri="{FF2B5EF4-FFF2-40B4-BE49-F238E27FC236}">
                <a16:creationId xmlns:a16="http://schemas.microsoft.com/office/drawing/2014/main" id="{58E1DA8A-E8F3-4E24-CA23-9A9DFAB73C76}"/>
              </a:ext>
            </a:extLst>
          </p:cNvPr>
          <p:cNvSpPr/>
          <p:nvPr/>
        </p:nvSpPr>
        <p:spPr>
          <a:xfrm>
            <a:off x="625078" y="1831062"/>
            <a:ext cx="6600825" cy="1043821"/>
          </a:xfrm>
          <a:prstGeom prst="roundRect">
            <a:avLst>
              <a:gd name="adj" fmla="val 10512"/>
            </a:avLst>
          </a:prstGeom>
          <a:solidFill>
            <a:srgbClr val="0B0C23">
              <a:alpha val="95000"/>
            </a:srgbClr>
          </a:solidFill>
          <a:ln w="22860">
            <a:solidFill>
              <a:srgbClr val="6D4562"/>
            </a:solidFill>
            <a:prstDash val="solid"/>
          </a:ln>
        </p:spPr>
        <p:txBody>
          <a:bodyPr/>
          <a:lstStyle/>
          <a:p>
            <a:endParaRPr lang="en-IN" dirty="0"/>
          </a:p>
        </p:txBody>
      </p:sp>
      <p:sp>
        <p:nvSpPr>
          <p:cNvPr id="5" name="Shape 3">
            <a:extLst>
              <a:ext uri="{FF2B5EF4-FFF2-40B4-BE49-F238E27FC236}">
                <a16:creationId xmlns:a16="http://schemas.microsoft.com/office/drawing/2014/main" id="{ADFF1144-1450-4717-3DEC-BC936F4E6281}"/>
              </a:ext>
            </a:extLst>
          </p:cNvPr>
          <p:cNvSpPr/>
          <p:nvPr/>
        </p:nvSpPr>
        <p:spPr>
          <a:xfrm>
            <a:off x="602218" y="1831062"/>
            <a:ext cx="91440" cy="1043821"/>
          </a:xfrm>
          <a:prstGeom prst="roundRect">
            <a:avLst>
              <a:gd name="adj" fmla="val 82046"/>
            </a:avLst>
          </a:prstGeom>
          <a:solidFill>
            <a:srgbClr val="A95B95"/>
          </a:solidFill>
          <a:ln/>
        </p:spPr>
      </p:sp>
      <p:sp>
        <p:nvSpPr>
          <p:cNvPr id="6" name="Text 4">
            <a:extLst>
              <a:ext uri="{FF2B5EF4-FFF2-40B4-BE49-F238E27FC236}">
                <a16:creationId xmlns:a16="http://schemas.microsoft.com/office/drawing/2014/main" id="{296EEA7F-8160-6F41-C741-CA30D6CBA897}"/>
              </a:ext>
            </a:extLst>
          </p:cNvPr>
          <p:cNvSpPr/>
          <p:nvPr/>
        </p:nvSpPr>
        <p:spPr>
          <a:xfrm>
            <a:off x="895112" y="2032516"/>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Multiple Linear Regression without PCA </a:t>
            </a:r>
            <a:endParaRPr lang="en-US" sz="1550" dirty="0"/>
          </a:p>
        </p:txBody>
      </p:sp>
      <p:sp>
        <p:nvSpPr>
          <p:cNvPr id="7" name="Text 5">
            <a:extLst>
              <a:ext uri="{FF2B5EF4-FFF2-40B4-BE49-F238E27FC236}">
                <a16:creationId xmlns:a16="http://schemas.microsoft.com/office/drawing/2014/main" id="{BAA003D6-B53B-B7DC-5CD9-098FCF8599FF}"/>
              </a:ext>
            </a:extLst>
          </p:cNvPr>
          <p:cNvSpPr/>
          <p:nvPr/>
        </p:nvSpPr>
        <p:spPr>
          <a:xfrm>
            <a:off x="895112" y="2387679"/>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0.735 		RMSE: 17.559</a:t>
            </a:r>
            <a:endParaRPr lang="en-US" sz="1400" dirty="0"/>
          </a:p>
        </p:txBody>
      </p:sp>
      <p:sp>
        <p:nvSpPr>
          <p:cNvPr id="8" name="Shape 6">
            <a:extLst>
              <a:ext uri="{FF2B5EF4-FFF2-40B4-BE49-F238E27FC236}">
                <a16:creationId xmlns:a16="http://schemas.microsoft.com/office/drawing/2014/main" id="{7C27F15B-F7F4-97C7-BD2E-557500E8B12D}"/>
              </a:ext>
            </a:extLst>
          </p:cNvPr>
          <p:cNvSpPr/>
          <p:nvPr/>
        </p:nvSpPr>
        <p:spPr>
          <a:xfrm>
            <a:off x="7404497" y="1831062"/>
            <a:ext cx="6600825" cy="1043821"/>
          </a:xfrm>
          <a:prstGeom prst="roundRect">
            <a:avLst>
              <a:gd name="adj" fmla="val 10512"/>
            </a:avLst>
          </a:prstGeom>
          <a:solidFill>
            <a:srgbClr val="0B0C23">
              <a:alpha val="95000"/>
            </a:srgbClr>
          </a:solidFill>
          <a:ln w="22860">
            <a:solidFill>
              <a:srgbClr val="6D4562"/>
            </a:solidFill>
            <a:prstDash val="solid"/>
          </a:ln>
        </p:spPr>
        <p:txBody>
          <a:bodyPr/>
          <a:lstStyle/>
          <a:p>
            <a:endParaRPr lang="en-IN" dirty="0"/>
          </a:p>
        </p:txBody>
      </p:sp>
      <p:sp>
        <p:nvSpPr>
          <p:cNvPr id="9" name="Shape 7">
            <a:extLst>
              <a:ext uri="{FF2B5EF4-FFF2-40B4-BE49-F238E27FC236}">
                <a16:creationId xmlns:a16="http://schemas.microsoft.com/office/drawing/2014/main" id="{3A5B17C1-719E-3CB0-8294-B33D0B8CAD2E}"/>
              </a:ext>
            </a:extLst>
          </p:cNvPr>
          <p:cNvSpPr/>
          <p:nvPr/>
        </p:nvSpPr>
        <p:spPr>
          <a:xfrm>
            <a:off x="7381637" y="1831062"/>
            <a:ext cx="91440" cy="1043821"/>
          </a:xfrm>
          <a:prstGeom prst="roundRect">
            <a:avLst>
              <a:gd name="adj" fmla="val 82046"/>
            </a:avLst>
          </a:prstGeom>
          <a:solidFill>
            <a:srgbClr val="A95B95"/>
          </a:solidFill>
          <a:ln/>
        </p:spPr>
      </p:sp>
      <p:sp>
        <p:nvSpPr>
          <p:cNvPr id="11" name="Text 9">
            <a:extLst>
              <a:ext uri="{FF2B5EF4-FFF2-40B4-BE49-F238E27FC236}">
                <a16:creationId xmlns:a16="http://schemas.microsoft.com/office/drawing/2014/main" id="{3A903BC3-3B66-C762-6A69-82B3CBB542E1}"/>
              </a:ext>
            </a:extLst>
          </p:cNvPr>
          <p:cNvSpPr/>
          <p:nvPr/>
        </p:nvSpPr>
        <p:spPr>
          <a:xfrm>
            <a:off x="7674531" y="2387679"/>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ea typeface="Mukta Light" pitchFamily="34" charset="-122"/>
                <a:cs typeface="Mukta Light" pitchFamily="34" charset="-120"/>
              </a:rPr>
              <a:t>R2: 0.592		RMSE: 21.78</a:t>
            </a:r>
          </a:p>
        </p:txBody>
      </p:sp>
      <p:sp>
        <p:nvSpPr>
          <p:cNvPr id="12" name="Shape 10">
            <a:extLst>
              <a:ext uri="{FF2B5EF4-FFF2-40B4-BE49-F238E27FC236}">
                <a16:creationId xmlns:a16="http://schemas.microsoft.com/office/drawing/2014/main" id="{1DC1A509-166F-98F9-C194-FF05CE75D013}"/>
              </a:ext>
            </a:extLst>
          </p:cNvPr>
          <p:cNvSpPr/>
          <p:nvPr/>
        </p:nvSpPr>
        <p:spPr>
          <a:xfrm>
            <a:off x="625078" y="3053477"/>
            <a:ext cx="6600825" cy="1043821"/>
          </a:xfrm>
          <a:prstGeom prst="roundRect">
            <a:avLst>
              <a:gd name="adj" fmla="val 10512"/>
            </a:avLst>
          </a:prstGeom>
          <a:solidFill>
            <a:srgbClr val="0B0C23">
              <a:alpha val="95000"/>
            </a:srgbClr>
          </a:solidFill>
          <a:ln w="22860">
            <a:solidFill>
              <a:srgbClr val="6D4562"/>
            </a:solidFill>
            <a:prstDash val="solid"/>
          </a:ln>
        </p:spPr>
      </p:sp>
      <p:sp>
        <p:nvSpPr>
          <p:cNvPr id="13" name="Shape 11">
            <a:extLst>
              <a:ext uri="{FF2B5EF4-FFF2-40B4-BE49-F238E27FC236}">
                <a16:creationId xmlns:a16="http://schemas.microsoft.com/office/drawing/2014/main" id="{6E0AF050-67ED-8EFB-D3BC-371BF777A053}"/>
              </a:ext>
            </a:extLst>
          </p:cNvPr>
          <p:cNvSpPr/>
          <p:nvPr/>
        </p:nvSpPr>
        <p:spPr>
          <a:xfrm>
            <a:off x="602218" y="3053477"/>
            <a:ext cx="91440" cy="1043821"/>
          </a:xfrm>
          <a:prstGeom prst="roundRect">
            <a:avLst>
              <a:gd name="adj" fmla="val 82046"/>
            </a:avLst>
          </a:prstGeom>
          <a:solidFill>
            <a:srgbClr val="A95B95"/>
          </a:solidFill>
          <a:ln/>
        </p:spPr>
      </p:sp>
      <p:sp>
        <p:nvSpPr>
          <p:cNvPr id="14" name="Text 12">
            <a:extLst>
              <a:ext uri="{FF2B5EF4-FFF2-40B4-BE49-F238E27FC236}">
                <a16:creationId xmlns:a16="http://schemas.microsoft.com/office/drawing/2014/main" id="{70291013-C8A5-D961-FBA9-3688BC0A61FC}"/>
              </a:ext>
            </a:extLst>
          </p:cNvPr>
          <p:cNvSpPr/>
          <p:nvPr/>
        </p:nvSpPr>
        <p:spPr>
          <a:xfrm>
            <a:off x="895112" y="3254931"/>
            <a:ext cx="1984653" cy="248007"/>
          </a:xfrm>
          <a:prstGeom prst="rect">
            <a:avLst/>
          </a:prstGeom>
          <a:noFill/>
          <a:ln/>
        </p:spPr>
        <p:txBody>
          <a:bodyPr wrap="none" lIns="0" tIns="0" rIns="0" bIns="0" rtlCol="0" anchor="t"/>
          <a:lstStyle/>
          <a:p>
            <a:pPr marL="0" indent="0" algn="l">
              <a:lnSpc>
                <a:spcPts val="1950"/>
              </a:lnSpc>
              <a:buNone/>
            </a:pPr>
            <a:endParaRPr lang="en-US" sz="1550" dirty="0"/>
          </a:p>
        </p:txBody>
      </p:sp>
      <p:sp>
        <p:nvSpPr>
          <p:cNvPr id="16" name="Shape 14">
            <a:extLst>
              <a:ext uri="{FF2B5EF4-FFF2-40B4-BE49-F238E27FC236}">
                <a16:creationId xmlns:a16="http://schemas.microsoft.com/office/drawing/2014/main" id="{0A21E435-2FC5-CC13-F5E1-2FEC7B91CC0F}"/>
              </a:ext>
            </a:extLst>
          </p:cNvPr>
          <p:cNvSpPr/>
          <p:nvPr/>
        </p:nvSpPr>
        <p:spPr>
          <a:xfrm>
            <a:off x="7404497" y="3053477"/>
            <a:ext cx="6600825" cy="1043821"/>
          </a:xfrm>
          <a:prstGeom prst="roundRect">
            <a:avLst>
              <a:gd name="adj" fmla="val 10512"/>
            </a:avLst>
          </a:prstGeom>
          <a:solidFill>
            <a:srgbClr val="0B0C23">
              <a:alpha val="95000"/>
            </a:srgbClr>
          </a:solidFill>
          <a:ln w="22860">
            <a:solidFill>
              <a:srgbClr val="6D4562"/>
            </a:solidFill>
            <a:prstDash val="solid"/>
          </a:ln>
        </p:spPr>
      </p:sp>
      <p:sp>
        <p:nvSpPr>
          <p:cNvPr id="17" name="Shape 15">
            <a:extLst>
              <a:ext uri="{FF2B5EF4-FFF2-40B4-BE49-F238E27FC236}">
                <a16:creationId xmlns:a16="http://schemas.microsoft.com/office/drawing/2014/main" id="{912DD332-F048-5054-31EE-D9EF0C4DFD72}"/>
              </a:ext>
            </a:extLst>
          </p:cNvPr>
          <p:cNvSpPr/>
          <p:nvPr/>
        </p:nvSpPr>
        <p:spPr>
          <a:xfrm>
            <a:off x="7381637" y="3053477"/>
            <a:ext cx="91440" cy="1043821"/>
          </a:xfrm>
          <a:prstGeom prst="roundRect">
            <a:avLst>
              <a:gd name="adj" fmla="val 82046"/>
            </a:avLst>
          </a:prstGeom>
          <a:solidFill>
            <a:srgbClr val="A95B95"/>
          </a:solidFill>
          <a:ln/>
        </p:spPr>
      </p:sp>
      <p:sp>
        <p:nvSpPr>
          <p:cNvPr id="20" name="Shape 18">
            <a:extLst>
              <a:ext uri="{FF2B5EF4-FFF2-40B4-BE49-F238E27FC236}">
                <a16:creationId xmlns:a16="http://schemas.microsoft.com/office/drawing/2014/main" id="{1D654D3B-5DC6-7C76-C0C1-C51617155951}"/>
              </a:ext>
            </a:extLst>
          </p:cNvPr>
          <p:cNvSpPr/>
          <p:nvPr/>
        </p:nvSpPr>
        <p:spPr>
          <a:xfrm>
            <a:off x="625078" y="4275892"/>
            <a:ext cx="6600825" cy="1043821"/>
          </a:xfrm>
          <a:prstGeom prst="roundRect">
            <a:avLst>
              <a:gd name="adj" fmla="val 10512"/>
            </a:avLst>
          </a:prstGeom>
          <a:solidFill>
            <a:srgbClr val="0B0C23">
              <a:alpha val="95000"/>
            </a:srgbClr>
          </a:solidFill>
          <a:ln w="22860">
            <a:solidFill>
              <a:srgbClr val="6D4562"/>
            </a:solidFill>
            <a:prstDash val="solid"/>
          </a:ln>
        </p:spPr>
      </p:sp>
      <p:sp>
        <p:nvSpPr>
          <p:cNvPr id="21" name="Shape 19">
            <a:extLst>
              <a:ext uri="{FF2B5EF4-FFF2-40B4-BE49-F238E27FC236}">
                <a16:creationId xmlns:a16="http://schemas.microsoft.com/office/drawing/2014/main" id="{48A5D0CE-256E-825D-E6C2-2E20D67A0B0B}"/>
              </a:ext>
            </a:extLst>
          </p:cNvPr>
          <p:cNvSpPr/>
          <p:nvPr/>
        </p:nvSpPr>
        <p:spPr>
          <a:xfrm>
            <a:off x="602218" y="4275892"/>
            <a:ext cx="91440" cy="1043821"/>
          </a:xfrm>
          <a:prstGeom prst="roundRect">
            <a:avLst>
              <a:gd name="adj" fmla="val 82046"/>
            </a:avLst>
          </a:prstGeom>
          <a:solidFill>
            <a:srgbClr val="A95B95"/>
          </a:solidFill>
          <a:ln/>
        </p:spPr>
      </p:sp>
      <p:sp>
        <p:nvSpPr>
          <p:cNvPr id="24" name="Shape 22">
            <a:extLst>
              <a:ext uri="{FF2B5EF4-FFF2-40B4-BE49-F238E27FC236}">
                <a16:creationId xmlns:a16="http://schemas.microsoft.com/office/drawing/2014/main" id="{311C2263-E814-4588-81AD-8EF1397F1735}"/>
              </a:ext>
            </a:extLst>
          </p:cNvPr>
          <p:cNvSpPr/>
          <p:nvPr/>
        </p:nvSpPr>
        <p:spPr>
          <a:xfrm>
            <a:off x="7404497" y="4275892"/>
            <a:ext cx="6600825" cy="1043821"/>
          </a:xfrm>
          <a:prstGeom prst="roundRect">
            <a:avLst>
              <a:gd name="adj" fmla="val 10512"/>
            </a:avLst>
          </a:prstGeom>
          <a:solidFill>
            <a:srgbClr val="0B0C23">
              <a:alpha val="95000"/>
            </a:srgbClr>
          </a:solidFill>
          <a:ln w="22860">
            <a:solidFill>
              <a:srgbClr val="6D4562"/>
            </a:solidFill>
            <a:prstDash val="solid"/>
          </a:ln>
        </p:spPr>
        <p:txBody>
          <a:bodyPr/>
          <a:lstStyle/>
          <a:p>
            <a:endParaRPr lang="en-IN" dirty="0"/>
          </a:p>
        </p:txBody>
      </p:sp>
      <p:sp>
        <p:nvSpPr>
          <p:cNvPr id="25" name="Shape 23">
            <a:extLst>
              <a:ext uri="{FF2B5EF4-FFF2-40B4-BE49-F238E27FC236}">
                <a16:creationId xmlns:a16="http://schemas.microsoft.com/office/drawing/2014/main" id="{6018238E-99A1-9D58-FF32-6B6E29609EDF}"/>
              </a:ext>
            </a:extLst>
          </p:cNvPr>
          <p:cNvSpPr/>
          <p:nvPr/>
        </p:nvSpPr>
        <p:spPr>
          <a:xfrm>
            <a:off x="7381637" y="4275892"/>
            <a:ext cx="91440" cy="1043821"/>
          </a:xfrm>
          <a:prstGeom prst="roundRect">
            <a:avLst>
              <a:gd name="adj" fmla="val 82046"/>
            </a:avLst>
          </a:prstGeom>
          <a:solidFill>
            <a:srgbClr val="A95B95"/>
          </a:solidFill>
          <a:ln/>
        </p:spPr>
      </p:sp>
      <p:sp>
        <p:nvSpPr>
          <p:cNvPr id="28" name="Shape 26">
            <a:extLst>
              <a:ext uri="{FF2B5EF4-FFF2-40B4-BE49-F238E27FC236}">
                <a16:creationId xmlns:a16="http://schemas.microsoft.com/office/drawing/2014/main" id="{25F29DEA-617B-C7F1-FBD7-E8D9E21B3221}"/>
              </a:ext>
            </a:extLst>
          </p:cNvPr>
          <p:cNvSpPr/>
          <p:nvPr/>
        </p:nvSpPr>
        <p:spPr>
          <a:xfrm>
            <a:off x="625078" y="5498306"/>
            <a:ext cx="6600825" cy="1043821"/>
          </a:xfrm>
          <a:prstGeom prst="roundRect">
            <a:avLst>
              <a:gd name="adj" fmla="val 10512"/>
            </a:avLst>
          </a:prstGeom>
          <a:solidFill>
            <a:srgbClr val="7030A0">
              <a:alpha val="95000"/>
            </a:srgbClr>
          </a:solidFill>
          <a:ln w="22860">
            <a:solidFill>
              <a:srgbClr val="6D4562"/>
            </a:solidFill>
            <a:prstDash val="solid"/>
          </a:ln>
        </p:spPr>
      </p:sp>
      <p:sp>
        <p:nvSpPr>
          <p:cNvPr id="29" name="Shape 27">
            <a:extLst>
              <a:ext uri="{FF2B5EF4-FFF2-40B4-BE49-F238E27FC236}">
                <a16:creationId xmlns:a16="http://schemas.microsoft.com/office/drawing/2014/main" id="{6161A531-F4C1-C1FA-9A78-7A22D7D60535}"/>
              </a:ext>
            </a:extLst>
          </p:cNvPr>
          <p:cNvSpPr/>
          <p:nvPr/>
        </p:nvSpPr>
        <p:spPr>
          <a:xfrm>
            <a:off x="602218" y="5498306"/>
            <a:ext cx="91440" cy="1043821"/>
          </a:xfrm>
          <a:prstGeom prst="roundRect">
            <a:avLst>
              <a:gd name="adj" fmla="val 82046"/>
            </a:avLst>
          </a:prstGeom>
          <a:solidFill>
            <a:srgbClr val="A95B95"/>
          </a:solidFill>
          <a:ln/>
        </p:spPr>
      </p:sp>
      <p:sp>
        <p:nvSpPr>
          <p:cNvPr id="32" name="Shape 30">
            <a:extLst>
              <a:ext uri="{FF2B5EF4-FFF2-40B4-BE49-F238E27FC236}">
                <a16:creationId xmlns:a16="http://schemas.microsoft.com/office/drawing/2014/main" id="{151F090F-28B2-54DF-D4B8-DE2E45E4DDD3}"/>
              </a:ext>
            </a:extLst>
          </p:cNvPr>
          <p:cNvSpPr/>
          <p:nvPr/>
        </p:nvSpPr>
        <p:spPr>
          <a:xfrm>
            <a:off x="7404497" y="5498306"/>
            <a:ext cx="6600825" cy="1043821"/>
          </a:xfrm>
          <a:prstGeom prst="roundRect">
            <a:avLst>
              <a:gd name="adj" fmla="val 10512"/>
            </a:avLst>
          </a:prstGeom>
          <a:solidFill>
            <a:srgbClr val="7030A0">
              <a:alpha val="95000"/>
            </a:srgbClr>
          </a:solidFill>
          <a:ln w="22860">
            <a:solidFill>
              <a:srgbClr val="6D4562"/>
            </a:solidFill>
            <a:prstDash val="solid"/>
          </a:ln>
        </p:spPr>
      </p:sp>
      <p:sp>
        <p:nvSpPr>
          <p:cNvPr id="33" name="Shape 31">
            <a:extLst>
              <a:ext uri="{FF2B5EF4-FFF2-40B4-BE49-F238E27FC236}">
                <a16:creationId xmlns:a16="http://schemas.microsoft.com/office/drawing/2014/main" id="{B9FA78C0-CD0C-8D3D-5553-12AF2E20B52D}"/>
              </a:ext>
            </a:extLst>
          </p:cNvPr>
          <p:cNvSpPr/>
          <p:nvPr/>
        </p:nvSpPr>
        <p:spPr>
          <a:xfrm>
            <a:off x="7381637" y="5498306"/>
            <a:ext cx="91440" cy="1043821"/>
          </a:xfrm>
          <a:prstGeom prst="roundRect">
            <a:avLst>
              <a:gd name="adj" fmla="val 82046"/>
            </a:avLst>
          </a:prstGeom>
          <a:solidFill>
            <a:srgbClr val="A95B95"/>
          </a:solidFill>
          <a:ln/>
        </p:spPr>
      </p:sp>
      <p:sp>
        <p:nvSpPr>
          <p:cNvPr id="34" name="Text 32">
            <a:extLst>
              <a:ext uri="{FF2B5EF4-FFF2-40B4-BE49-F238E27FC236}">
                <a16:creationId xmlns:a16="http://schemas.microsoft.com/office/drawing/2014/main" id="{D745CEAE-299A-B054-B0C8-533805D2F2DE}"/>
              </a:ext>
            </a:extLst>
          </p:cNvPr>
          <p:cNvSpPr/>
          <p:nvPr/>
        </p:nvSpPr>
        <p:spPr>
          <a:xfrm>
            <a:off x="7674531" y="569976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Random Forest with PCA</a:t>
            </a:r>
            <a:endParaRPr lang="en-US" sz="1550" dirty="0"/>
          </a:p>
        </p:txBody>
      </p:sp>
      <p:sp>
        <p:nvSpPr>
          <p:cNvPr id="36" name="Shape 34">
            <a:extLst>
              <a:ext uri="{FF2B5EF4-FFF2-40B4-BE49-F238E27FC236}">
                <a16:creationId xmlns:a16="http://schemas.microsoft.com/office/drawing/2014/main" id="{9A777E66-6A54-4279-E14F-8D4501C97707}"/>
              </a:ext>
            </a:extLst>
          </p:cNvPr>
          <p:cNvSpPr/>
          <p:nvPr/>
        </p:nvSpPr>
        <p:spPr>
          <a:xfrm>
            <a:off x="625078" y="6720721"/>
            <a:ext cx="6600825" cy="1043821"/>
          </a:xfrm>
          <a:prstGeom prst="roundRect">
            <a:avLst>
              <a:gd name="adj" fmla="val 10512"/>
            </a:avLst>
          </a:prstGeom>
          <a:solidFill>
            <a:srgbClr val="0B0C23">
              <a:alpha val="95000"/>
            </a:srgbClr>
          </a:solidFill>
          <a:ln w="22860">
            <a:solidFill>
              <a:srgbClr val="6D4562"/>
            </a:solidFill>
            <a:prstDash val="solid"/>
          </a:ln>
        </p:spPr>
      </p:sp>
      <p:sp>
        <p:nvSpPr>
          <p:cNvPr id="37" name="Shape 35">
            <a:extLst>
              <a:ext uri="{FF2B5EF4-FFF2-40B4-BE49-F238E27FC236}">
                <a16:creationId xmlns:a16="http://schemas.microsoft.com/office/drawing/2014/main" id="{F2641C38-BCB8-70A5-648A-665CE51726D2}"/>
              </a:ext>
            </a:extLst>
          </p:cNvPr>
          <p:cNvSpPr/>
          <p:nvPr/>
        </p:nvSpPr>
        <p:spPr>
          <a:xfrm>
            <a:off x="602218" y="6720721"/>
            <a:ext cx="91440" cy="1043821"/>
          </a:xfrm>
          <a:prstGeom prst="roundRect">
            <a:avLst>
              <a:gd name="adj" fmla="val 82046"/>
            </a:avLst>
          </a:prstGeom>
          <a:solidFill>
            <a:srgbClr val="A95B95"/>
          </a:solidFill>
          <a:ln/>
        </p:spPr>
      </p:sp>
      <p:sp>
        <p:nvSpPr>
          <p:cNvPr id="38" name="Text 36">
            <a:extLst>
              <a:ext uri="{FF2B5EF4-FFF2-40B4-BE49-F238E27FC236}">
                <a16:creationId xmlns:a16="http://schemas.microsoft.com/office/drawing/2014/main" id="{7B2D62AA-B30D-572C-157E-27928BFE0810}"/>
              </a:ext>
            </a:extLst>
          </p:cNvPr>
          <p:cNvSpPr/>
          <p:nvPr/>
        </p:nvSpPr>
        <p:spPr>
          <a:xfrm>
            <a:off x="895112" y="692217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SVR without PCA</a:t>
            </a:r>
            <a:endParaRPr lang="en-US" sz="1550" dirty="0"/>
          </a:p>
        </p:txBody>
      </p:sp>
      <p:sp>
        <p:nvSpPr>
          <p:cNvPr id="40" name="Shape 38">
            <a:extLst>
              <a:ext uri="{FF2B5EF4-FFF2-40B4-BE49-F238E27FC236}">
                <a16:creationId xmlns:a16="http://schemas.microsoft.com/office/drawing/2014/main" id="{7D202B5C-691D-5866-BD48-9C100D8556AE}"/>
              </a:ext>
            </a:extLst>
          </p:cNvPr>
          <p:cNvSpPr/>
          <p:nvPr/>
        </p:nvSpPr>
        <p:spPr>
          <a:xfrm>
            <a:off x="7404497" y="6720721"/>
            <a:ext cx="6600825" cy="1043821"/>
          </a:xfrm>
          <a:prstGeom prst="roundRect">
            <a:avLst>
              <a:gd name="adj" fmla="val 10512"/>
            </a:avLst>
          </a:prstGeom>
          <a:solidFill>
            <a:srgbClr val="0B0C23">
              <a:alpha val="95000"/>
            </a:srgbClr>
          </a:solidFill>
          <a:ln w="22860">
            <a:solidFill>
              <a:srgbClr val="6D4562"/>
            </a:solidFill>
            <a:prstDash val="solid"/>
          </a:ln>
        </p:spPr>
      </p:sp>
      <p:sp>
        <p:nvSpPr>
          <p:cNvPr id="41" name="Shape 39">
            <a:extLst>
              <a:ext uri="{FF2B5EF4-FFF2-40B4-BE49-F238E27FC236}">
                <a16:creationId xmlns:a16="http://schemas.microsoft.com/office/drawing/2014/main" id="{99C1B680-3BCC-2E5B-A10C-285CFBFB6D63}"/>
              </a:ext>
            </a:extLst>
          </p:cNvPr>
          <p:cNvSpPr/>
          <p:nvPr/>
        </p:nvSpPr>
        <p:spPr>
          <a:xfrm>
            <a:off x="7381637" y="6720721"/>
            <a:ext cx="91440" cy="1043821"/>
          </a:xfrm>
          <a:prstGeom prst="roundRect">
            <a:avLst>
              <a:gd name="adj" fmla="val 82046"/>
            </a:avLst>
          </a:prstGeom>
          <a:solidFill>
            <a:srgbClr val="A95B95"/>
          </a:solidFill>
          <a:ln/>
        </p:spPr>
      </p:sp>
      <p:sp>
        <p:nvSpPr>
          <p:cNvPr id="42" name="Text 40">
            <a:extLst>
              <a:ext uri="{FF2B5EF4-FFF2-40B4-BE49-F238E27FC236}">
                <a16:creationId xmlns:a16="http://schemas.microsoft.com/office/drawing/2014/main" id="{433692DE-24EA-DD06-52D4-1B037DB4DF18}"/>
              </a:ext>
            </a:extLst>
          </p:cNvPr>
          <p:cNvSpPr/>
          <p:nvPr/>
        </p:nvSpPr>
        <p:spPr>
          <a:xfrm>
            <a:off x="7674531" y="692217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SVR with PCA</a:t>
            </a:r>
            <a:endParaRPr lang="en-US" sz="1550" dirty="0"/>
          </a:p>
        </p:txBody>
      </p:sp>
      <p:pic>
        <p:nvPicPr>
          <p:cNvPr id="45" name="Picture 44">
            <a:extLst>
              <a:ext uri="{FF2B5EF4-FFF2-40B4-BE49-F238E27FC236}">
                <a16:creationId xmlns:a16="http://schemas.microsoft.com/office/drawing/2014/main" id="{9E9713E4-8365-D651-5FED-8EFF3E1ACB67}"/>
              </a:ext>
            </a:extLst>
          </p:cNvPr>
          <p:cNvPicPr>
            <a:picLocks noChangeAspect="1"/>
          </p:cNvPicPr>
          <p:nvPr/>
        </p:nvPicPr>
        <p:blipFill>
          <a:blip r:embed="rId3"/>
          <a:stretch>
            <a:fillRect/>
          </a:stretch>
        </p:blipFill>
        <p:spPr>
          <a:xfrm>
            <a:off x="12478214" y="7783692"/>
            <a:ext cx="2152185" cy="390481"/>
          </a:xfrm>
          <a:prstGeom prst="rect">
            <a:avLst/>
          </a:prstGeom>
        </p:spPr>
      </p:pic>
      <p:sp>
        <p:nvSpPr>
          <p:cNvPr id="44" name="Text 4">
            <a:extLst>
              <a:ext uri="{FF2B5EF4-FFF2-40B4-BE49-F238E27FC236}">
                <a16:creationId xmlns:a16="http://schemas.microsoft.com/office/drawing/2014/main" id="{109014DA-234F-6399-4ACF-94B12721F885}"/>
              </a:ext>
            </a:extLst>
          </p:cNvPr>
          <p:cNvSpPr/>
          <p:nvPr/>
        </p:nvSpPr>
        <p:spPr>
          <a:xfrm>
            <a:off x="7674531" y="2007334"/>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Multiple Linear Regression with PCA </a:t>
            </a:r>
            <a:endParaRPr lang="en-US" sz="1550" dirty="0"/>
          </a:p>
        </p:txBody>
      </p:sp>
      <p:sp>
        <p:nvSpPr>
          <p:cNvPr id="46" name="Text 4">
            <a:extLst>
              <a:ext uri="{FF2B5EF4-FFF2-40B4-BE49-F238E27FC236}">
                <a16:creationId xmlns:a16="http://schemas.microsoft.com/office/drawing/2014/main" id="{E17F435F-8463-46D0-1969-C4C149FD66F7}"/>
              </a:ext>
            </a:extLst>
          </p:cNvPr>
          <p:cNvSpPr/>
          <p:nvPr/>
        </p:nvSpPr>
        <p:spPr>
          <a:xfrm>
            <a:off x="895112" y="3220224"/>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Polynomial Linear Regression without PCA </a:t>
            </a:r>
            <a:endParaRPr lang="en-US" sz="1550" dirty="0"/>
          </a:p>
        </p:txBody>
      </p:sp>
      <p:sp>
        <p:nvSpPr>
          <p:cNvPr id="47" name="Text 4">
            <a:extLst>
              <a:ext uri="{FF2B5EF4-FFF2-40B4-BE49-F238E27FC236}">
                <a16:creationId xmlns:a16="http://schemas.microsoft.com/office/drawing/2014/main" id="{41C04CB9-DEF6-597A-9C8E-6456B18C8E0C}"/>
              </a:ext>
            </a:extLst>
          </p:cNvPr>
          <p:cNvSpPr/>
          <p:nvPr/>
        </p:nvSpPr>
        <p:spPr>
          <a:xfrm>
            <a:off x="7674531" y="3254931"/>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Polynomial Linear Regression with PCA </a:t>
            </a:r>
            <a:endParaRPr lang="en-US" sz="1550" dirty="0"/>
          </a:p>
        </p:txBody>
      </p:sp>
      <p:sp>
        <p:nvSpPr>
          <p:cNvPr id="48" name="Text 5">
            <a:extLst>
              <a:ext uri="{FF2B5EF4-FFF2-40B4-BE49-F238E27FC236}">
                <a16:creationId xmlns:a16="http://schemas.microsoft.com/office/drawing/2014/main" id="{3D067C82-75EE-3817-BED7-2738614E2DBA}"/>
              </a:ext>
            </a:extLst>
          </p:cNvPr>
          <p:cNvSpPr/>
          <p:nvPr/>
        </p:nvSpPr>
        <p:spPr>
          <a:xfrm>
            <a:off x="895111" y="3633965"/>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0.58		RMSE:  21.333</a:t>
            </a:r>
            <a:endParaRPr lang="en-US" sz="1400" dirty="0"/>
          </a:p>
        </p:txBody>
      </p:sp>
      <p:sp>
        <p:nvSpPr>
          <p:cNvPr id="49" name="Text 5">
            <a:extLst>
              <a:ext uri="{FF2B5EF4-FFF2-40B4-BE49-F238E27FC236}">
                <a16:creationId xmlns:a16="http://schemas.microsoft.com/office/drawing/2014/main" id="{D0D470A7-E81E-CA07-A18A-B1541E47FB75}"/>
              </a:ext>
            </a:extLst>
          </p:cNvPr>
          <p:cNvSpPr/>
          <p:nvPr/>
        </p:nvSpPr>
        <p:spPr>
          <a:xfrm>
            <a:off x="7674531" y="3620415"/>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0.74 		RMSE:  17.382</a:t>
            </a:r>
            <a:endParaRPr lang="en-US" sz="1400" dirty="0"/>
          </a:p>
        </p:txBody>
      </p:sp>
      <p:sp>
        <p:nvSpPr>
          <p:cNvPr id="50" name="Text 4">
            <a:extLst>
              <a:ext uri="{FF2B5EF4-FFF2-40B4-BE49-F238E27FC236}">
                <a16:creationId xmlns:a16="http://schemas.microsoft.com/office/drawing/2014/main" id="{4B3FE7B9-BD77-8046-9903-03708A793C09}"/>
              </a:ext>
            </a:extLst>
          </p:cNvPr>
          <p:cNvSpPr/>
          <p:nvPr/>
        </p:nvSpPr>
        <p:spPr>
          <a:xfrm>
            <a:off x="895112" y="4494673"/>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Decision Tree without PCA </a:t>
            </a:r>
            <a:endParaRPr lang="en-US" sz="1550" dirty="0"/>
          </a:p>
        </p:txBody>
      </p:sp>
      <p:sp>
        <p:nvSpPr>
          <p:cNvPr id="51" name="Text 4">
            <a:extLst>
              <a:ext uri="{FF2B5EF4-FFF2-40B4-BE49-F238E27FC236}">
                <a16:creationId xmlns:a16="http://schemas.microsoft.com/office/drawing/2014/main" id="{C5FD5A27-3DED-53C8-A5CD-A17162CE6393}"/>
              </a:ext>
            </a:extLst>
          </p:cNvPr>
          <p:cNvSpPr/>
          <p:nvPr/>
        </p:nvSpPr>
        <p:spPr>
          <a:xfrm>
            <a:off x="7674531" y="4491687"/>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Decision Tree with PCA </a:t>
            </a:r>
            <a:endParaRPr lang="en-US" sz="1550" dirty="0"/>
          </a:p>
        </p:txBody>
      </p:sp>
      <p:sp>
        <p:nvSpPr>
          <p:cNvPr id="52" name="Text 5">
            <a:extLst>
              <a:ext uri="{FF2B5EF4-FFF2-40B4-BE49-F238E27FC236}">
                <a16:creationId xmlns:a16="http://schemas.microsoft.com/office/drawing/2014/main" id="{A7160C55-4469-98BB-A1F3-852755CC7CE6}"/>
              </a:ext>
            </a:extLst>
          </p:cNvPr>
          <p:cNvSpPr/>
          <p:nvPr/>
        </p:nvSpPr>
        <p:spPr>
          <a:xfrm>
            <a:off x="895112" y="4846850"/>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0.8674		RMSE:  12.4229</a:t>
            </a:r>
            <a:endParaRPr lang="en-US" sz="1400" dirty="0"/>
          </a:p>
        </p:txBody>
      </p:sp>
      <p:sp>
        <p:nvSpPr>
          <p:cNvPr id="53" name="Text 5">
            <a:extLst>
              <a:ext uri="{FF2B5EF4-FFF2-40B4-BE49-F238E27FC236}">
                <a16:creationId xmlns:a16="http://schemas.microsoft.com/office/drawing/2014/main" id="{EDF67C10-C0BF-8E56-6A67-BCC0A1F15000}"/>
              </a:ext>
            </a:extLst>
          </p:cNvPr>
          <p:cNvSpPr/>
          <p:nvPr/>
        </p:nvSpPr>
        <p:spPr>
          <a:xfrm>
            <a:off x="7674530" y="4844786"/>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0.859		RMSE: 12.79</a:t>
            </a:r>
            <a:endParaRPr lang="en-US" sz="1400" dirty="0"/>
          </a:p>
        </p:txBody>
      </p:sp>
      <p:sp>
        <p:nvSpPr>
          <p:cNvPr id="54" name="Text 4">
            <a:extLst>
              <a:ext uri="{FF2B5EF4-FFF2-40B4-BE49-F238E27FC236}">
                <a16:creationId xmlns:a16="http://schemas.microsoft.com/office/drawing/2014/main" id="{FD4A6436-5295-F039-A45E-ED43ADAB7EEC}"/>
              </a:ext>
            </a:extLst>
          </p:cNvPr>
          <p:cNvSpPr/>
          <p:nvPr/>
        </p:nvSpPr>
        <p:spPr>
          <a:xfrm>
            <a:off x="895112" y="5713089"/>
            <a:ext cx="4167542" cy="355163"/>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cs typeface="Prompt Medium" pitchFamily="34" charset="-120"/>
              </a:rPr>
              <a:t>Random Forest without PCA </a:t>
            </a:r>
            <a:endParaRPr lang="en-US" sz="1550" dirty="0"/>
          </a:p>
        </p:txBody>
      </p:sp>
      <p:sp>
        <p:nvSpPr>
          <p:cNvPr id="55" name="Text 5">
            <a:extLst>
              <a:ext uri="{FF2B5EF4-FFF2-40B4-BE49-F238E27FC236}">
                <a16:creationId xmlns:a16="http://schemas.microsoft.com/office/drawing/2014/main" id="{7696470B-E503-399A-AAF1-82DC5469A262}"/>
              </a:ext>
            </a:extLst>
          </p:cNvPr>
          <p:cNvSpPr/>
          <p:nvPr/>
        </p:nvSpPr>
        <p:spPr>
          <a:xfrm>
            <a:off x="895111" y="6071756"/>
            <a:ext cx="6129338" cy="285750"/>
          </a:xfrm>
          <a:prstGeom prst="rect">
            <a:avLst/>
          </a:prstGeom>
          <a:noFill/>
          <a:ln/>
        </p:spPr>
        <p:txBody>
          <a:bodyPr wrap="none" lIns="0" tIns="0" rIns="0" bIns="0" rtlCol="0" anchor="t"/>
          <a:lstStyle/>
          <a:p>
            <a:pPr>
              <a:lnSpc>
                <a:spcPts val="2250"/>
              </a:lnSpc>
            </a:pPr>
            <a:r>
              <a:rPr lang="en-US" sz="1400" b="1" dirty="0">
                <a:solidFill>
                  <a:srgbClr val="DAD8E9"/>
                </a:solidFill>
                <a:latin typeface="Mukta Light" pitchFamily="34" charset="0"/>
                <a:cs typeface="Mukta Light" pitchFamily="34" charset="-120"/>
              </a:rPr>
              <a:t>R2 :  0.925</a:t>
            </a:r>
            <a:r>
              <a:rPr lang="en-US" sz="1400" dirty="0">
                <a:solidFill>
                  <a:srgbClr val="DAD8E9"/>
                </a:solidFill>
                <a:latin typeface="Mukta Light" pitchFamily="34" charset="0"/>
                <a:cs typeface="Mukta Light" pitchFamily="34" charset="-120"/>
              </a:rPr>
              <a:t>		</a:t>
            </a:r>
            <a:r>
              <a:rPr lang="en-US" sz="1400" b="1" dirty="0">
                <a:solidFill>
                  <a:srgbClr val="DAD8E9"/>
                </a:solidFill>
                <a:latin typeface="Mukta Light" pitchFamily="34" charset="0"/>
                <a:cs typeface="Mukta Light" pitchFamily="34" charset="-120"/>
              </a:rPr>
              <a:t>RMSE:  9.854</a:t>
            </a:r>
            <a:endParaRPr lang="en-US" sz="1400" b="1" dirty="0"/>
          </a:p>
        </p:txBody>
      </p:sp>
      <p:sp>
        <p:nvSpPr>
          <p:cNvPr id="56" name="Text 5">
            <a:extLst>
              <a:ext uri="{FF2B5EF4-FFF2-40B4-BE49-F238E27FC236}">
                <a16:creationId xmlns:a16="http://schemas.microsoft.com/office/drawing/2014/main" id="{63A5F190-398D-7B62-88A8-05AB4FE3CF34}"/>
              </a:ext>
            </a:extLst>
          </p:cNvPr>
          <p:cNvSpPr/>
          <p:nvPr/>
        </p:nvSpPr>
        <p:spPr>
          <a:xfrm>
            <a:off x="7674531" y="6102072"/>
            <a:ext cx="6129338" cy="285750"/>
          </a:xfrm>
          <a:prstGeom prst="rect">
            <a:avLst/>
          </a:prstGeom>
          <a:noFill/>
          <a:ln/>
        </p:spPr>
        <p:txBody>
          <a:bodyPr wrap="none" lIns="0" tIns="0" rIns="0" bIns="0" rtlCol="0" anchor="t"/>
          <a:lstStyle/>
          <a:p>
            <a:pPr>
              <a:lnSpc>
                <a:spcPts val="2250"/>
              </a:lnSpc>
            </a:pPr>
            <a:r>
              <a:rPr lang="en-US" sz="1400" b="1" dirty="0">
                <a:solidFill>
                  <a:srgbClr val="DAD8E9"/>
                </a:solidFill>
                <a:latin typeface="Mukta Light" pitchFamily="34" charset="0"/>
                <a:cs typeface="Mukta Light" pitchFamily="34" charset="-120"/>
              </a:rPr>
              <a:t>R2 :  0.9136	</a:t>
            </a:r>
            <a:r>
              <a:rPr lang="en-US" sz="1400" dirty="0">
                <a:solidFill>
                  <a:srgbClr val="DAD8E9"/>
                </a:solidFill>
                <a:latin typeface="Mukta Light" pitchFamily="34" charset="0"/>
                <a:cs typeface="Mukta Light" pitchFamily="34" charset="-120"/>
              </a:rPr>
              <a:t>	</a:t>
            </a:r>
            <a:r>
              <a:rPr lang="en-US" sz="1400" b="1" dirty="0">
                <a:solidFill>
                  <a:srgbClr val="DAD8E9"/>
                </a:solidFill>
                <a:latin typeface="Mukta Light" pitchFamily="34" charset="0"/>
                <a:cs typeface="Mukta Light" pitchFamily="34" charset="-120"/>
              </a:rPr>
              <a:t>RMSE:  10.027</a:t>
            </a:r>
            <a:endParaRPr lang="en-US" sz="1400" b="1" dirty="0"/>
          </a:p>
        </p:txBody>
      </p:sp>
      <p:sp>
        <p:nvSpPr>
          <p:cNvPr id="3" name="Text 5">
            <a:extLst>
              <a:ext uri="{FF2B5EF4-FFF2-40B4-BE49-F238E27FC236}">
                <a16:creationId xmlns:a16="http://schemas.microsoft.com/office/drawing/2014/main" id="{8864BC09-E1D3-B7F3-FA65-C4C4ACB6AA2E}"/>
              </a:ext>
            </a:extLst>
          </p:cNvPr>
          <p:cNvSpPr/>
          <p:nvPr/>
        </p:nvSpPr>
        <p:spPr>
          <a:xfrm>
            <a:off x="895112" y="7255558"/>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0.8225		RMSE: 14.369</a:t>
            </a:r>
          </a:p>
          <a:p>
            <a:pPr>
              <a:lnSpc>
                <a:spcPts val="2250"/>
              </a:lnSpc>
            </a:pPr>
            <a:endParaRPr lang="en-US" sz="1400" dirty="0"/>
          </a:p>
        </p:txBody>
      </p:sp>
      <p:sp>
        <p:nvSpPr>
          <p:cNvPr id="10" name="Text 5">
            <a:extLst>
              <a:ext uri="{FF2B5EF4-FFF2-40B4-BE49-F238E27FC236}">
                <a16:creationId xmlns:a16="http://schemas.microsoft.com/office/drawing/2014/main" id="{C5A70873-2313-82D6-1984-B5F5792B0EBD}"/>
              </a:ext>
            </a:extLst>
          </p:cNvPr>
          <p:cNvSpPr/>
          <p:nvPr/>
        </p:nvSpPr>
        <p:spPr>
          <a:xfrm>
            <a:off x="7674531" y="7290760"/>
            <a:ext cx="6129338" cy="285750"/>
          </a:xfrm>
          <a:prstGeom prst="rect">
            <a:avLst/>
          </a:prstGeom>
          <a:noFill/>
          <a:ln/>
        </p:spPr>
        <p:txBody>
          <a:bodyPr wrap="none" lIns="0" tIns="0" rIns="0" bIns="0" rtlCol="0" anchor="t"/>
          <a:lstStyle/>
          <a:p>
            <a:pPr>
              <a:lnSpc>
                <a:spcPts val="2250"/>
              </a:lnSpc>
            </a:pPr>
            <a:r>
              <a:rPr lang="en-US" sz="1400" dirty="0">
                <a:solidFill>
                  <a:srgbClr val="DAD8E9"/>
                </a:solidFill>
                <a:latin typeface="Mukta Light" pitchFamily="34" charset="0"/>
                <a:cs typeface="Mukta Light" pitchFamily="34" charset="-120"/>
              </a:rPr>
              <a:t>R2 :  0.797		RMSE:  15.369</a:t>
            </a:r>
            <a:endParaRPr lang="en-US" sz="1400" dirty="0"/>
          </a:p>
        </p:txBody>
      </p:sp>
    </p:spTree>
    <p:extLst>
      <p:ext uri="{BB962C8B-B14F-4D97-AF65-F5344CB8AC3E}">
        <p14:creationId xmlns:p14="http://schemas.microsoft.com/office/powerpoint/2010/main" val="1708124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3C00CA8-3286-80C9-F05F-A7CBB30CB831}"/>
              </a:ext>
            </a:extLst>
          </p:cNvPr>
          <p:cNvSpPr/>
          <p:nvPr/>
        </p:nvSpPr>
        <p:spPr>
          <a:xfrm>
            <a:off x="825190" y="663399"/>
            <a:ext cx="6349449" cy="574386"/>
          </a:xfrm>
          <a:prstGeom prst="rect">
            <a:avLst/>
          </a:prstGeom>
          <a:noFill/>
          <a:ln/>
        </p:spPr>
        <p:txBody>
          <a:bodyPr wrap="none" lIns="0" tIns="0" rIns="0" bIns="0" rtlCol="0" anchor="t"/>
          <a:lstStyle/>
          <a:p>
            <a:pPr marL="0" indent="0" algn="l">
              <a:lnSpc>
                <a:spcPts val="2800"/>
              </a:lnSpc>
              <a:buNone/>
            </a:pPr>
            <a:r>
              <a:rPr lang="en-US" sz="3200" dirty="0">
                <a:solidFill>
                  <a:srgbClr val="C6BFEE"/>
                </a:solidFill>
                <a:latin typeface="Prompt Medium" pitchFamily="34" charset="0"/>
                <a:cs typeface="Prompt Medium" pitchFamily="34" charset="-120"/>
              </a:rPr>
              <a:t>Cross Validation Scores</a:t>
            </a:r>
            <a:endParaRPr lang="en-US" sz="3200" dirty="0"/>
          </a:p>
        </p:txBody>
      </p:sp>
      <p:sp>
        <p:nvSpPr>
          <p:cNvPr id="3" name="TextBox 2">
            <a:extLst>
              <a:ext uri="{FF2B5EF4-FFF2-40B4-BE49-F238E27FC236}">
                <a16:creationId xmlns:a16="http://schemas.microsoft.com/office/drawing/2014/main" id="{433895E7-814C-4ED8-5250-B60EE3F389E7}"/>
              </a:ext>
            </a:extLst>
          </p:cNvPr>
          <p:cNvSpPr txBox="1"/>
          <p:nvPr/>
        </p:nvSpPr>
        <p:spPr>
          <a:xfrm>
            <a:off x="825190" y="1460810"/>
            <a:ext cx="6917130" cy="6217087"/>
          </a:xfrm>
          <a:prstGeom prst="rect">
            <a:avLst/>
          </a:prstGeom>
          <a:noFill/>
        </p:spPr>
        <p:txBody>
          <a:bodyPr wrap="square" rtlCol="0">
            <a:spAutoFit/>
          </a:bodyPr>
          <a:lstStyle/>
          <a:p>
            <a:r>
              <a:rPr lang="en-US" b="1" dirty="0">
                <a:solidFill>
                  <a:srgbClr val="C6BFEE"/>
                </a:solidFill>
              </a:rPr>
              <a:t>• How consistent is performance across cross-validation folds?</a:t>
            </a:r>
          </a:p>
          <a:p>
            <a:endParaRPr lang="en-US" b="1" dirty="0">
              <a:solidFill>
                <a:schemeClr val="bg1"/>
              </a:solidFill>
            </a:endParaRPr>
          </a:p>
          <a:p>
            <a:r>
              <a:rPr lang="en-US" b="1" dirty="0">
                <a:solidFill>
                  <a:schemeClr val="bg1"/>
                </a:solidFill>
              </a:rPr>
              <a:t>What is Cross-Validation?</a:t>
            </a:r>
          </a:p>
          <a:p>
            <a:r>
              <a:rPr lang="en-US" dirty="0">
                <a:solidFill>
                  <a:schemeClr val="bg1"/>
                </a:solidFill>
              </a:rPr>
              <a:t>A resampling technique used to evaluate model performance on unseen data.</a:t>
            </a:r>
          </a:p>
          <a:p>
            <a:r>
              <a:rPr lang="en-US" dirty="0">
                <a:solidFill>
                  <a:schemeClr val="bg1"/>
                </a:solidFill>
              </a:rPr>
              <a:t>Helps detect overfitting and ensures the model generalizes well.</a:t>
            </a:r>
          </a:p>
          <a:p>
            <a:endParaRPr lang="en-US" dirty="0">
              <a:solidFill>
                <a:schemeClr val="bg1"/>
              </a:solidFill>
            </a:endParaRPr>
          </a:p>
          <a:p>
            <a:r>
              <a:rPr lang="en-US" b="1" dirty="0">
                <a:solidFill>
                  <a:schemeClr val="bg1"/>
                </a:solidFill>
              </a:rPr>
              <a:t>Why Use Cross-Validation?</a:t>
            </a:r>
          </a:p>
          <a:p>
            <a:r>
              <a:rPr lang="en-US" dirty="0">
                <a:solidFill>
                  <a:schemeClr val="bg1"/>
                </a:solidFill>
              </a:rPr>
              <a:t>Ensures robust and reliable evaluation.</a:t>
            </a:r>
          </a:p>
          <a:p>
            <a:r>
              <a:rPr lang="en-US" dirty="0">
                <a:solidFill>
                  <a:schemeClr val="bg1"/>
                </a:solidFill>
              </a:rPr>
              <a:t>Reduces dependence on a single train-test split. Especially useful for tuning hyperparameters (like </a:t>
            </a:r>
            <a:r>
              <a:rPr lang="en-US" dirty="0" err="1">
                <a:solidFill>
                  <a:schemeClr val="bg1"/>
                </a:solidFill>
              </a:rPr>
              <a:t>n_estimators</a:t>
            </a:r>
            <a:r>
              <a:rPr lang="en-US" dirty="0">
                <a:solidFill>
                  <a:schemeClr val="bg1"/>
                </a:solidFill>
              </a:rPr>
              <a:t>, </a:t>
            </a:r>
            <a:r>
              <a:rPr lang="en-US" dirty="0" err="1">
                <a:solidFill>
                  <a:schemeClr val="bg1"/>
                </a:solidFill>
              </a:rPr>
              <a:t>max_depth</a:t>
            </a:r>
            <a:r>
              <a:rPr lang="en-US" dirty="0">
                <a:solidFill>
                  <a:schemeClr val="bg1"/>
                </a:solidFill>
              </a:rPr>
              <a:t>, etc.).</a:t>
            </a:r>
          </a:p>
          <a:p>
            <a:endParaRPr lang="en-US" dirty="0">
              <a:solidFill>
                <a:schemeClr val="bg1"/>
              </a:solidFill>
            </a:endParaRPr>
          </a:p>
          <a:p>
            <a:r>
              <a:rPr lang="en-US" b="1" dirty="0">
                <a:solidFill>
                  <a:schemeClr val="bg1"/>
                </a:solidFill>
              </a:rPr>
              <a:t>Common Method: </a:t>
            </a:r>
          </a:p>
          <a:p>
            <a:r>
              <a:rPr lang="en-US" dirty="0">
                <a:solidFill>
                  <a:schemeClr val="bg1"/>
                </a:solidFill>
              </a:rPr>
              <a:t>K-Fold Cross-Validation: The data is split into K equal parts (folds).The model is trained on K-1 folds and tested on the remaining fold.</a:t>
            </a:r>
          </a:p>
          <a:p>
            <a:r>
              <a:rPr lang="en-US" dirty="0">
                <a:solidFill>
                  <a:schemeClr val="bg1"/>
                </a:solidFill>
              </a:rPr>
              <a:t>This is repeated K times, each time using a different fold as the test set.</a:t>
            </a:r>
          </a:p>
          <a:p>
            <a:r>
              <a:rPr lang="en-US" dirty="0">
                <a:solidFill>
                  <a:schemeClr val="bg1"/>
                </a:solidFill>
              </a:rPr>
              <a:t>Final performance = average of all K scores.</a:t>
            </a:r>
          </a:p>
          <a:p>
            <a:endParaRPr lang="en-US" dirty="0">
              <a:solidFill>
                <a:schemeClr val="bg1"/>
              </a:solidFill>
            </a:endParaRPr>
          </a:p>
          <a:p>
            <a:r>
              <a:rPr lang="en-US" b="1" dirty="0">
                <a:solidFill>
                  <a:schemeClr val="bg1"/>
                </a:solidFill>
              </a:rPr>
              <a:t>In Random Forest:</a:t>
            </a:r>
          </a:p>
          <a:p>
            <a:r>
              <a:rPr lang="en-US" dirty="0">
                <a:solidFill>
                  <a:schemeClr val="bg1"/>
                </a:solidFill>
              </a:rPr>
              <a:t>Cross-validation helps select the best number of trees (</a:t>
            </a:r>
            <a:r>
              <a:rPr lang="en-US" dirty="0" err="1">
                <a:solidFill>
                  <a:schemeClr val="bg1"/>
                </a:solidFill>
              </a:rPr>
              <a:t>n_estimators</a:t>
            </a:r>
            <a:r>
              <a:rPr lang="en-US" dirty="0">
                <a:solidFill>
                  <a:schemeClr val="bg1"/>
                </a:solidFill>
              </a:rPr>
              <a:t>) or depth (</a:t>
            </a:r>
            <a:r>
              <a:rPr lang="en-US" dirty="0" err="1">
                <a:solidFill>
                  <a:schemeClr val="bg1"/>
                </a:solidFill>
              </a:rPr>
              <a:t>max_depth</a:t>
            </a:r>
            <a:r>
              <a:rPr lang="en-US" dirty="0">
                <a:solidFill>
                  <a:schemeClr val="bg1"/>
                </a:solidFill>
              </a:rPr>
              <a:t>) without overfitting.</a:t>
            </a:r>
          </a:p>
          <a:p>
            <a:endParaRPr lang="en-IN" dirty="0">
              <a:solidFill>
                <a:schemeClr val="bg1"/>
              </a:solidFill>
            </a:endParaRPr>
          </a:p>
        </p:txBody>
      </p:sp>
      <p:pic>
        <p:nvPicPr>
          <p:cNvPr id="7173" name="Picture 5" descr="A depiction of a 5 fold cross validation on a training set, while holding out a test set.">
            <a:extLst>
              <a:ext uri="{FF2B5EF4-FFF2-40B4-BE49-F238E27FC236}">
                <a16:creationId xmlns:a16="http://schemas.microsoft.com/office/drawing/2014/main" id="{3862C1AE-2CAF-C65A-A178-94096EE3E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92" y="1974869"/>
            <a:ext cx="6178918" cy="42798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6D9AA95-14E1-6EFE-4AE7-DAA463420236}"/>
              </a:ext>
            </a:extLst>
          </p:cNvPr>
          <p:cNvPicPr>
            <a:picLocks noChangeAspect="1"/>
          </p:cNvPicPr>
          <p:nvPr/>
        </p:nvPicPr>
        <p:blipFill>
          <a:blip r:embed="rId3"/>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4006062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B4BA-FE50-3FAE-BD0D-6125F8319282}"/>
              </a:ext>
            </a:extLst>
          </p:cNvPr>
          <p:cNvSpPr txBox="1"/>
          <p:nvPr/>
        </p:nvSpPr>
        <p:spPr>
          <a:xfrm>
            <a:off x="1003610" y="2185639"/>
            <a:ext cx="12310946" cy="4524315"/>
          </a:xfrm>
          <a:prstGeom prst="rect">
            <a:avLst/>
          </a:prstGeom>
          <a:noFill/>
        </p:spPr>
        <p:txBody>
          <a:bodyPr wrap="square" rtlCol="0">
            <a:spAutoFit/>
          </a:bodyPr>
          <a:lstStyle/>
          <a:p>
            <a:r>
              <a:rPr lang="en-US" dirty="0">
                <a:solidFill>
                  <a:schemeClr val="bg1"/>
                </a:solidFill>
              </a:rPr>
              <a:t>We used </a:t>
            </a:r>
            <a:r>
              <a:rPr lang="en-US" b="1" dirty="0">
                <a:solidFill>
                  <a:schemeClr val="bg1"/>
                </a:solidFill>
              </a:rPr>
              <a:t>5-Fold Cross-Validation</a:t>
            </a:r>
            <a:r>
              <a:rPr lang="en-US" dirty="0">
                <a:solidFill>
                  <a:schemeClr val="bg1"/>
                </a:solidFill>
              </a:rPr>
              <a:t> to evaluate the generalization performance of the Random Forest model. The dataset was split into 5 parts, where the model was trained on 4 folds and tested on the remaining fold, repeating this process 5 times.</a:t>
            </a:r>
          </a:p>
          <a:p>
            <a:endParaRPr lang="en-US" b="1" dirty="0">
              <a:solidFill>
                <a:schemeClr val="bg1"/>
              </a:solidFill>
            </a:endParaRPr>
          </a:p>
          <a:p>
            <a:endParaRPr lang="en-US" b="1" dirty="0">
              <a:solidFill>
                <a:schemeClr val="bg1"/>
              </a:solidFill>
            </a:endParaRPr>
          </a:p>
          <a:p>
            <a:r>
              <a:rPr lang="en-US" b="1" dirty="0">
                <a:solidFill>
                  <a:schemeClr val="bg1"/>
                </a:solidFill>
              </a:rPr>
              <a:t>R² Scores for Each Fold for trained model( </a:t>
            </a:r>
            <a:r>
              <a:rPr lang="en-US" b="1" dirty="0" err="1">
                <a:solidFill>
                  <a:schemeClr val="bg1"/>
                </a:solidFill>
              </a:rPr>
              <a:t>random_state</a:t>
            </a:r>
            <a:r>
              <a:rPr lang="en-US" b="1" dirty="0">
                <a:solidFill>
                  <a:schemeClr val="bg1"/>
                </a:solidFill>
              </a:rPr>
              <a:t>=0):</a:t>
            </a:r>
            <a:endParaRPr lang="en-US" dirty="0">
              <a:solidFill>
                <a:schemeClr val="bg1"/>
              </a:solidFill>
            </a:endParaRPr>
          </a:p>
          <a:p>
            <a:r>
              <a:rPr lang="en-US" dirty="0">
                <a:solidFill>
                  <a:schemeClr val="bg1"/>
                </a:solidFill>
              </a:rPr>
              <a:t>Fold 1: 0.92941499</a:t>
            </a:r>
          </a:p>
          <a:p>
            <a:r>
              <a:rPr lang="en-US" dirty="0">
                <a:solidFill>
                  <a:schemeClr val="bg1"/>
                </a:solidFill>
              </a:rPr>
              <a:t>Fold 2: 0.92271842</a:t>
            </a:r>
          </a:p>
          <a:p>
            <a:r>
              <a:rPr lang="en-US" dirty="0">
                <a:solidFill>
                  <a:schemeClr val="bg1"/>
                </a:solidFill>
              </a:rPr>
              <a:t>Fold 3: 0.92523705</a:t>
            </a:r>
          </a:p>
          <a:p>
            <a:r>
              <a:rPr lang="en-US" dirty="0">
                <a:solidFill>
                  <a:schemeClr val="bg1"/>
                </a:solidFill>
              </a:rPr>
              <a:t>Fold 4: 0.92637597 </a:t>
            </a:r>
          </a:p>
          <a:p>
            <a:r>
              <a:rPr lang="en-US" dirty="0">
                <a:solidFill>
                  <a:schemeClr val="bg1"/>
                </a:solidFill>
              </a:rPr>
              <a:t>Fold 5: 0.92750683</a:t>
            </a:r>
            <a:endParaRPr lang="en-US" b="1" dirty="0">
              <a:solidFill>
                <a:schemeClr val="bg1"/>
              </a:solidFill>
            </a:endParaRPr>
          </a:p>
          <a:p>
            <a:endParaRPr lang="en-US" b="1" dirty="0">
              <a:solidFill>
                <a:schemeClr val="bg1"/>
              </a:solidFill>
            </a:endParaRPr>
          </a:p>
          <a:p>
            <a:r>
              <a:rPr lang="en-US" b="1" dirty="0">
                <a:solidFill>
                  <a:schemeClr val="bg1"/>
                </a:solidFill>
              </a:rPr>
              <a:t>Mean R² Score:</a:t>
            </a:r>
            <a:endParaRPr lang="en-US" dirty="0">
              <a:solidFill>
                <a:schemeClr val="bg1"/>
              </a:solidFill>
            </a:endParaRPr>
          </a:p>
          <a:p>
            <a:r>
              <a:rPr lang="en-US" dirty="0">
                <a:solidFill>
                  <a:schemeClr val="bg1"/>
                </a:solidFill>
              </a:rPr>
              <a:t>0.9262506492098133</a:t>
            </a:r>
          </a:p>
          <a:p>
            <a:endParaRPr lang="en-US" dirty="0">
              <a:solidFill>
                <a:schemeClr val="bg1"/>
              </a:solidFill>
            </a:endParaRPr>
          </a:p>
          <a:p>
            <a:r>
              <a:rPr lang="en-US" dirty="0">
                <a:solidFill>
                  <a:schemeClr val="bg1"/>
                </a:solidFill>
              </a:rPr>
              <a:t>This indicates that the model performs consistently across different data splits, and the high average R² suggests strong predictive power and generalization ability.</a:t>
            </a:r>
          </a:p>
        </p:txBody>
      </p:sp>
      <p:sp>
        <p:nvSpPr>
          <p:cNvPr id="3" name="Text 0">
            <a:extLst>
              <a:ext uri="{FF2B5EF4-FFF2-40B4-BE49-F238E27FC236}">
                <a16:creationId xmlns:a16="http://schemas.microsoft.com/office/drawing/2014/main" id="{55F6A924-4A35-3D6B-C5A3-134C054A92A6}"/>
              </a:ext>
            </a:extLst>
          </p:cNvPr>
          <p:cNvSpPr/>
          <p:nvPr/>
        </p:nvSpPr>
        <p:spPr>
          <a:xfrm>
            <a:off x="1003610" y="1189941"/>
            <a:ext cx="6349449" cy="574386"/>
          </a:xfrm>
          <a:prstGeom prst="rect">
            <a:avLst/>
          </a:prstGeom>
          <a:noFill/>
          <a:ln/>
        </p:spPr>
        <p:txBody>
          <a:bodyPr wrap="none" lIns="0" tIns="0" rIns="0" bIns="0" rtlCol="0" anchor="t"/>
          <a:lstStyle/>
          <a:p>
            <a:pPr marL="0" indent="0" algn="l">
              <a:lnSpc>
                <a:spcPts val="2800"/>
              </a:lnSpc>
              <a:buNone/>
            </a:pPr>
            <a:r>
              <a:rPr lang="en-US" sz="3200" dirty="0">
                <a:solidFill>
                  <a:srgbClr val="C6BFEE"/>
                </a:solidFill>
                <a:latin typeface="Prompt Medium" pitchFamily="34" charset="0"/>
                <a:cs typeface="Prompt Medium" pitchFamily="34" charset="-120"/>
              </a:rPr>
              <a:t>Cross Validation Scores for our model:</a:t>
            </a:r>
            <a:endParaRPr lang="en-US" sz="3200" dirty="0"/>
          </a:p>
        </p:txBody>
      </p:sp>
      <p:pic>
        <p:nvPicPr>
          <p:cNvPr id="4" name="Picture 3">
            <a:extLst>
              <a:ext uri="{FF2B5EF4-FFF2-40B4-BE49-F238E27FC236}">
                <a16:creationId xmlns:a16="http://schemas.microsoft.com/office/drawing/2014/main" id="{7F4B68EB-DC6B-7D65-C718-CB032A651287}"/>
              </a:ext>
            </a:extLst>
          </p:cNvPr>
          <p:cNvPicPr>
            <a:picLocks noChangeAspect="1"/>
          </p:cNvPicPr>
          <p:nvPr/>
        </p:nvPicPr>
        <p:blipFill>
          <a:blip r:embed="rId2"/>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172943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607112"/>
            <a:ext cx="8278535"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The Superconductivity Dataset</a:t>
            </a:r>
            <a:endParaRPr lang="en-US" sz="4300" dirty="0"/>
          </a:p>
        </p:txBody>
      </p:sp>
      <p:sp>
        <p:nvSpPr>
          <p:cNvPr id="3" name="Shape 1"/>
          <p:cNvSpPr/>
          <p:nvPr/>
        </p:nvSpPr>
        <p:spPr>
          <a:xfrm>
            <a:off x="864037" y="3786664"/>
            <a:ext cx="6327696" cy="1835706"/>
          </a:xfrm>
          <a:prstGeom prst="roundRect">
            <a:avLst>
              <a:gd name="adj" fmla="val 7970"/>
            </a:avLst>
          </a:prstGeom>
          <a:solidFill>
            <a:srgbClr val="0B0C23">
              <a:alpha val="95000"/>
            </a:srgbClr>
          </a:solidFill>
          <a:ln w="30480">
            <a:solidFill>
              <a:srgbClr val="6D4562"/>
            </a:solidFill>
            <a:prstDash val="solid"/>
          </a:ln>
        </p:spPr>
      </p:sp>
      <p:sp>
        <p:nvSpPr>
          <p:cNvPr id="4" name="Shape 2"/>
          <p:cNvSpPr/>
          <p:nvPr/>
        </p:nvSpPr>
        <p:spPr>
          <a:xfrm>
            <a:off x="833557" y="3786664"/>
            <a:ext cx="121920" cy="1835706"/>
          </a:xfrm>
          <a:prstGeom prst="roundRect">
            <a:avLst>
              <a:gd name="adj" fmla="val 85050"/>
            </a:avLst>
          </a:prstGeom>
          <a:solidFill>
            <a:srgbClr val="A95B95"/>
          </a:solidFill>
          <a:ln/>
        </p:spPr>
      </p:sp>
      <p:sp>
        <p:nvSpPr>
          <p:cNvPr id="5" name="Text 3"/>
          <p:cNvSpPr/>
          <p:nvPr/>
        </p:nvSpPr>
        <p:spPr>
          <a:xfrm>
            <a:off x="1232773" y="4063960"/>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Dataset Overview</a:t>
            </a:r>
            <a:endParaRPr lang="en-US" sz="2150" dirty="0"/>
          </a:p>
        </p:txBody>
      </p:sp>
      <p:sp>
        <p:nvSpPr>
          <p:cNvPr id="6" name="Text 4"/>
          <p:cNvSpPr/>
          <p:nvPr/>
        </p:nvSpPr>
        <p:spPr>
          <a:xfrm>
            <a:off x="1232773" y="4554974"/>
            <a:ext cx="5681662"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Each row represents a superconducting material. The goal is to predict its critical temperature (critical_temp).</a:t>
            </a:r>
            <a:endParaRPr lang="en-US" sz="1900" dirty="0"/>
          </a:p>
        </p:txBody>
      </p:sp>
      <p:sp>
        <p:nvSpPr>
          <p:cNvPr id="7" name="Shape 5"/>
          <p:cNvSpPr/>
          <p:nvPr/>
        </p:nvSpPr>
        <p:spPr>
          <a:xfrm>
            <a:off x="7438549" y="3786664"/>
            <a:ext cx="6327815" cy="1835706"/>
          </a:xfrm>
          <a:prstGeom prst="roundRect">
            <a:avLst>
              <a:gd name="adj" fmla="val 7970"/>
            </a:avLst>
          </a:prstGeom>
          <a:solidFill>
            <a:srgbClr val="0B0C23">
              <a:alpha val="95000"/>
            </a:srgbClr>
          </a:solidFill>
          <a:ln w="30480">
            <a:solidFill>
              <a:srgbClr val="6D4562"/>
            </a:solidFill>
            <a:prstDash val="solid"/>
          </a:ln>
        </p:spPr>
      </p:sp>
      <p:sp>
        <p:nvSpPr>
          <p:cNvPr id="8" name="Shape 6"/>
          <p:cNvSpPr/>
          <p:nvPr/>
        </p:nvSpPr>
        <p:spPr>
          <a:xfrm>
            <a:off x="7408069" y="3786664"/>
            <a:ext cx="121920" cy="1835706"/>
          </a:xfrm>
          <a:prstGeom prst="roundRect">
            <a:avLst>
              <a:gd name="adj" fmla="val 85050"/>
            </a:avLst>
          </a:prstGeom>
          <a:solidFill>
            <a:srgbClr val="A95B95"/>
          </a:solidFill>
          <a:ln/>
        </p:spPr>
      </p:sp>
      <p:sp>
        <p:nvSpPr>
          <p:cNvPr id="9" name="Text 7"/>
          <p:cNvSpPr/>
          <p:nvPr/>
        </p:nvSpPr>
        <p:spPr>
          <a:xfrm>
            <a:off x="7807285" y="4063960"/>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Target Variable</a:t>
            </a:r>
            <a:endParaRPr lang="en-US" sz="2150" dirty="0"/>
          </a:p>
        </p:txBody>
      </p:sp>
      <p:sp>
        <p:nvSpPr>
          <p:cNvPr id="10" name="Text 8"/>
          <p:cNvSpPr/>
          <p:nvPr/>
        </p:nvSpPr>
        <p:spPr>
          <a:xfrm>
            <a:off x="7807285" y="4554974"/>
            <a:ext cx="5681782"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ea typeface="Mukta Light" pitchFamily="34" charset="-122"/>
                <a:cs typeface="Mukta Light" pitchFamily="34" charset="-120"/>
              </a:rPr>
              <a:t>Critical_temp (Tc) is a continuous value, indicating that regression models are suitable for prediction.</a:t>
            </a:r>
            <a:endParaRPr lang="en-US" sz="1900" dirty="0"/>
          </a:p>
        </p:txBody>
      </p:sp>
      <p:pic>
        <p:nvPicPr>
          <p:cNvPr id="11" name="Picture 10">
            <a:extLst>
              <a:ext uri="{FF2B5EF4-FFF2-40B4-BE49-F238E27FC236}">
                <a16:creationId xmlns:a16="http://schemas.microsoft.com/office/drawing/2014/main" id="{F3480D5D-38E0-1E6A-5F1A-D120761EA2BA}"/>
              </a:ext>
            </a:extLst>
          </p:cNvPr>
          <p:cNvPicPr>
            <a:picLocks noChangeAspect="1"/>
          </p:cNvPicPr>
          <p:nvPr/>
        </p:nvPicPr>
        <p:blipFill>
          <a:blip r:embed="rId3"/>
          <a:stretch>
            <a:fillRect/>
          </a:stretch>
        </p:blipFill>
        <p:spPr>
          <a:xfrm>
            <a:off x="12759695" y="7705652"/>
            <a:ext cx="1759193" cy="52394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44121" y="180499"/>
            <a:ext cx="4783336"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PCA vs. No PCA: Model Comparison for Random forest model</a:t>
            </a:r>
            <a:endParaRPr lang="en-US" sz="2150" dirty="0"/>
          </a:p>
        </p:txBody>
      </p:sp>
      <p:sp>
        <p:nvSpPr>
          <p:cNvPr id="5" name="Text 1"/>
          <p:cNvSpPr/>
          <p:nvPr/>
        </p:nvSpPr>
        <p:spPr>
          <a:xfrm>
            <a:off x="7473315" y="3599021"/>
            <a:ext cx="6732746"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6" name="Text 2"/>
          <p:cNvSpPr/>
          <p:nvPr/>
        </p:nvSpPr>
        <p:spPr>
          <a:xfrm>
            <a:off x="431959" y="4870252"/>
            <a:ext cx="13766483"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7" name="Shape 3"/>
          <p:cNvSpPr/>
          <p:nvPr/>
        </p:nvSpPr>
        <p:spPr>
          <a:xfrm>
            <a:off x="431959" y="5268278"/>
            <a:ext cx="6331506" cy="154305"/>
          </a:xfrm>
          <a:prstGeom prst="roundRect">
            <a:avLst>
              <a:gd name="adj" fmla="val 33600"/>
            </a:avLst>
          </a:prstGeom>
          <a:solidFill>
            <a:srgbClr val="542C49"/>
          </a:solidFill>
          <a:ln w="7620">
            <a:solidFill>
              <a:srgbClr val="6D4562"/>
            </a:solidFill>
            <a:prstDash val="solid"/>
          </a:ln>
        </p:spPr>
      </p:sp>
      <p:sp>
        <p:nvSpPr>
          <p:cNvPr id="8" name="Shape 4"/>
          <p:cNvSpPr/>
          <p:nvPr/>
        </p:nvSpPr>
        <p:spPr>
          <a:xfrm>
            <a:off x="431959" y="5268278"/>
            <a:ext cx="6331506" cy="154305"/>
          </a:xfrm>
          <a:prstGeom prst="roundRect">
            <a:avLst>
              <a:gd name="adj" fmla="val 33600"/>
            </a:avLst>
          </a:prstGeom>
          <a:solidFill>
            <a:srgbClr val="A95B95"/>
          </a:solidFill>
          <a:ln/>
        </p:spPr>
      </p:sp>
      <p:sp>
        <p:nvSpPr>
          <p:cNvPr id="9" name="Text 5"/>
          <p:cNvSpPr/>
          <p:nvPr/>
        </p:nvSpPr>
        <p:spPr>
          <a:xfrm>
            <a:off x="3353527" y="5814694"/>
            <a:ext cx="962952" cy="376556"/>
          </a:xfrm>
          <a:prstGeom prst="rect">
            <a:avLst/>
          </a:prstGeom>
          <a:noFill/>
          <a:ln/>
        </p:spPr>
        <p:txBody>
          <a:bodyPr wrap="none" lIns="0" tIns="0" rIns="0" bIns="0" rtlCol="0" anchor="t"/>
          <a:lstStyle/>
          <a:p>
            <a:pPr marL="0" indent="0" algn="l">
              <a:lnSpc>
                <a:spcPts val="1200"/>
              </a:lnSpc>
              <a:buNone/>
            </a:pPr>
            <a:r>
              <a:rPr lang="en-US" sz="2000" dirty="0">
                <a:solidFill>
                  <a:srgbClr val="DAD8E9"/>
                </a:solidFill>
                <a:latin typeface="Prompt Medium" pitchFamily="34" charset="0"/>
                <a:ea typeface="Prompt Medium" pitchFamily="34" charset="-122"/>
                <a:cs typeface="Prompt Medium" pitchFamily="34" charset="-120"/>
              </a:rPr>
              <a:t>0.925</a:t>
            </a:r>
            <a:endParaRPr lang="en-US" sz="2000" dirty="0"/>
          </a:p>
        </p:txBody>
      </p:sp>
      <p:sp>
        <p:nvSpPr>
          <p:cNvPr id="10" name="Text 6"/>
          <p:cNvSpPr/>
          <p:nvPr/>
        </p:nvSpPr>
        <p:spPr>
          <a:xfrm>
            <a:off x="695691" y="5786793"/>
            <a:ext cx="1954402" cy="564715"/>
          </a:xfrm>
          <a:prstGeom prst="rect">
            <a:avLst/>
          </a:prstGeom>
          <a:noFill/>
          <a:ln/>
        </p:spPr>
        <p:txBody>
          <a:bodyPr wrap="none" lIns="0" tIns="0" rIns="0" bIns="0" rtlCol="0" anchor="t"/>
          <a:lstStyle/>
          <a:p>
            <a:pPr marL="0" indent="0" algn="l">
              <a:lnSpc>
                <a:spcPts val="1350"/>
              </a:lnSpc>
              <a:buNone/>
            </a:pPr>
            <a:r>
              <a:rPr lang="en-US" sz="2000" dirty="0">
                <a:solidFill>
                  <a:srgbClr val="DAD8E9"/>
                </a:solidFill>
                <a:latin typeface="Prompt Medium" pitchFamily="34" charset="0"/>
                <a:ea typeface="Prompt Medium" pitchFamily="34" charset="-122"/>
                <a:cs typeface="Prompt Medium" pitchFamily="34" charset="-120"/>
              </a:rPr>
              <a:t>R² (No PCA)</a:t>
            </a:r>
            <a:endParaRPr lang="en-US" sz="2000" dirty="0"/>
          </a:p>
        </p:txBody>
      </p:sp>
      <p:sp>
        <p:nvSpPr>
          <p:cNvPr id="14" name="Text 10"/>
          <p:cNvSpPr/>
          <p:nvPr/>
        </p:nvSpPr>
        <p:spPr>
          <a:xfrm>
            <a:off x="10174009" y="5870930"/>
            <a:ext cx="1371599" cy="564715"/>
          </a:xfrm>
          <a:prstGeom prst="rect">
            <a:avLst/>
          </a:prstGeom>
          <a:noFill/>
          <a:ln/>
        </p:spPr>
        <p:txBody>
          <a:bodyPr wrap="none" lIns="0" tIns="0" rIns="0" bIns="0" rtlCol="0" anchor="t"/>
          <a:lstStyle/>
          <a:p>
            <a:pPr marL="0" indent="0" algn="l">
              <a:lnSpc>
                <a:spcPts val="1200"/>
              </a:lnSpc>
              <a:buNone/>
            </a:pPr>
            <a:r>
              <a:rPr lang="en-US" sz="2000" dirty="0">
                <a:solidFill>
                  <a:schemeClr val="bg1"/>
                </a:solidFill>
              </a:rPr>
              <a:t>0.9136</a:t>
            </a:r>
          </a:p>
        </p:txBody>
      </p:sp>
      <p:sp>
        <p:nvSpPr>
          <p:cNvPr id="15" name="Text 11"/>
          <p:cNvSpPr/>
          <p:nvPr/>
        </p:nvSpPr>
        <p:spPr>
          <a:xfrm>
            <a:off x="7392353" y="5893679"/>
            <a:ext cx="1371600" cy="171450"/>
          </a:xfrm>
          <a:prstGeom prst="rect">
            <a:avLst/>
          </a:prstGeom>
          <a:noFill/>
          <a:ln/>
        </p:spPr>
        <p:txBody>
          <a:bodyPr wrap="none" lIns="0" tIns="0" rIns="0" bIns="0" rtlCol="0" anchor="t"/>
          <a:lstStyle/>
          <a:p>
            <a:pPr marL="0" indent="0" algn="l">
              <a:lnSpc>
                <a:spcPts val="1350"/>
              </a:lnSpc>
              <a:buNone/>
            </a:pPr>
            <a:r>
              <a:rPr lang="en-US" sz="2000" dirty="0">
                <a:solidFill>
                  <a:srgbClr val="DAD8E9"/>
                </a:solidFill>
                <a:latin typeface="Prompt Medium" pitchFamily="34" charset="0"/>
                <a:ea typeface="Prompt Medium" pitchFamily="34" charset="-122"/>
                <a:cs typeface="Prompt Medium" pitchFamily="34" charset="-120"/>
              </a:rPr>
              <a:t>R² (PCA)</a:t>
            </a:r>
            <a:endParaRPr lang="en-US" sz="2000" dirty="0"/>
          </a:p>
        </p:txBody>
      </p:sp>
      <p:sp>
        <p:nvSpPr>
          <p:cNvPr id="19" name="Text 15"/>
          <p:cNvSpPr/>
          <p:nvPr/>
        </p:nvSpPr>
        <p:spPr>
          <a:xfrm>
            <a:off x="3444121" y="6848475"/>
            <a:ext cx="307181" cy="154305"/>
          </a:xfrm>
          <a:prstGeom prst="rect">
            <a:avLst/>
          </a:prstGeom>
          <a:noFill/>
          <a:ln/>
        </p:spPr>
        <p:txBody>
          <a:bodyPr wrap="none" lIns="0" tIns="0" rIns="0" bIns="0" rtlCol="0" anchor="t"/>
          <a:lstStyle/>
          <a:p>
            <a:pPr marL="0" indent="0" algn="l">
              <a:lnSpc>
                <a:spcPts val="1200"/>
              </a:lnSpc>
              <a:buNone/>
            </a:pPr>
            <a:r>
              <a:rPr lang="en-US" sz="2000" dirty="0">
                <a:solidFill>
                  <a:srgbClr val="DAD8E9"/>
                </a:solidFill>
                <a:latin typeface="Prompt Medium" pitchFamily="34" charset="0"/>
                <a:ea typeface="Prompt Medium" pitchFamily="34" charset="-122"/>
                <a:cs typeface="Prompt Medium" pitchFamily="34" charset="-120"/>
              </a:rPr>
              <a:t>9.85</a:t>
            </a:r>
            <a:endParaRPr lang="en-US" sz="2000" dirty="0"/>
          </a:p>
        </p:txBody>
      </p:sp>
      <p:sp>
        <p:nvSpPr>
          <p:cNvPr id="20" name="Text 16"/>
          <p:cNvSpPr/>
          <p:nvPr/>
        </p:nvSpPr>
        <p:spPr>
          <a:xfrm>
            <a:off x="695691" y="6797189"/>
            <a:ext cx="1371600" cy="171450"/>
          </a:xfrm>
          <a:prstGeom prst="rect">
            <a:avLst/>
          </a:prstGeom>
          <a:noFill/>
          <a:ln/>
        </p:spPr>
        <p:txBody>
          <a:bodyPr wrap="none" lIns="0" tIns="0" rIns="0" bIns="0" rtlCol="0" anchor="t"/>
          <a:lstStyle/>
          <a:p>
            <a:pPr marL="0" indent="0" algn="l">
              <a:lnSpc>
                <a:spcPts val="1350"/>
              </a:lnSpc>
              <a:buNone/>
            </a:pPr>
            <a:r>
              <a:rPr lang="en-US" sz="2000" dirty="0">
                <a:solidFill>
                  <a:srgbClr val="DAD8E9"/>
                </a:solidFill>
                <a:latin typeface="Prompt Medium" pitchFamily="34" charset="0"/>
                <a:ea typeface="Prompt Medium" pitchFamily="34" charset="-122"/>
                <a:cs typeface="Prompt Medium" pitchFamily="34" charset="-120"/>
              </a:rPr>
              <a:t>RMSE (No PCA)</a:t>
            </a:r>
            <a:endParaRPr lang="en-US" sz="2000" dirty="0"/>
          </a:p>
        </p:txBody>
      </p:sp>
      <p:sp>
        <p:nvSpPr>
          <p:cNvPr id="24" name="Text 20"/>
          <p:cNvSpPr/>
          <p:nvPr/>
        </p:nvSpPr>
        <p:spPr>
          <a:xfrm>
            <a:off x="10174010" y="6829823"/>
            <a:ext cx="1510427" cy="154305"/>
          </a:xfrm>
          <a:prstGeom prst="rect">
            <a:avLst/>
          </a:prstGeom>
          <a:noFill/>
          <a:ln/>
        </p:spPr>
        <p:txBody>
          <a:bodyPr wrap="none" lIns="0" tIns="0" rIns="0" bIns="0" rtlCol="0" anchor="t"/>
          <a:lstStyle/>
          <a:p>
            <a:pPr marL="0" indent="0" algn="l">
              <a:lnSpc>
                <a:spcPts val="1200"/>
              </a:lnSpc>
              <a:buNone/>
            </a:pPr>
            <a:r>
              <a:rPr lang="en-US" sz="2000" dirty="0">
                <a:solidFill>
                  <a:schemeClr val="bg1"/>
                </a:solidFill>
              </a:rPr>
              <a:t>10.027</a:t>
            </a:r>
          </a:p>
          <a:p>
            <a:pPr marL="0" indent="0" algn="l">
              <a:lnSpc>
                <a:spcPts val="1200"/>
              </a:lnSpc>
              <a:buNone/>
            </a:pPr>
            <a:endParaRPr lang="en-US" sz="2000" dirty="0">
              <a:solidFill>
                <a:schemeClr val="bg1"/>
              </a:solidFill>
            </a:endParaRPr>
          </a:p>
        </p:txBody>
      </p:sp>
      <p:sp>
        <p:nvSpPr>
          <p:cNvPr id="25" name="Text 21"/>
          <p:cNvSpPr/>
          <p:nvPr/>
        </p:nvSpPr>
        <p:spPr>
          <a:xfrm>
            <a:off x="7392353" y="6839902"/>
            <a:ext cx="1371600" cy="171450"/>
          </a:xfrm>
          <a:prstGeom prst="rect">
            <a:avLst/>
          </a:prstGeom>
          <a:noFill/>
          <a:ln/>
        </p:spPr>
        <p:txBody>
          <a:bodyPr wrap="none" lIns="0" tIns="0" rIns="0" bIns="0" rtlCol="0" anchor="t"/>
          <a:lstStyle/>
          <a:p>
            <a:pPr marL="0" indent="0" algn="l">
              <a:lnSpc>
                <a:spcPts val="1350"/>
              </a:lnSpc>
              <a:buNone/>
            </a:pPr>
            <a:r>
              <a:rPr lang="en-US" sz="2000" dirty="0">
                <a:solidFill>
                  <a:srgbClr val="DAD8E9"/>
                </a:solidFill>
                <a:latin typeface="Prompt Medium" pitchFamily="34" charset="0"/>
                <a:ea typeface="Prompt Medium" pitchFamily="34" charset="-122"/>
                <a:cs typeface="Prompt Medium" pitchFamily="34" charset="-120"/>
              </a:rPr>
              <a:t>RMSE (PCA)</a:t>
            </a:r>
            <a:endParaRPr lang="en-US" sz="2000" dirty="0"/>
          </a:p>
        </p:txBody>
      </p:sp>
      <p:sp>
        <p:nvSpPr>
          <p:cNvPr id="27" name="Text 23"/>
          <p:cNvSpPr/>
          <p:nvPr/>
        </p:nvSpPr>
        <p:spPr>
          <a:xfrm>
            <a:off x="431959" y="7280434"/>
            <a:ext cx="13766483" cy="197525"/>
          </a:xfrm>
          <a:prstGeom prst="rect">
            <a:avLst/>
          </a:prstGeom>
          <a:noFill/>
          <a:ln/>
        </p:spPr>
        <p:txBody>
          <a:bodyPr wrap="none" lIns="0" tIns="0" rIns="0" bIns="0" rtlCol="0" anchor="t"/>
          <a:lstStyle/>
          <a:p>
            <a:pPr marL="0" indent="0" algn="l">
              <a:lnSpc>
                <a:spcPts val="1550"/>
              </a:lnSpc>
              <a:buNone/>
            </a:pPr>
            <a:r>
              <a:rPr lang="en-US" dirty="0">
                <a:solidFill>
                  <a:srgbClr val="DAD8E9"/>
                </a:solidFill>
                <a:ea typeface="Mukta Light" pitchFamily="34" charset="-122"/>
                <a:cs typeface="Mukta Light" panose="020B0604020202020204" charset="0"/>
              </a:rPr>
              <a:t>Comparing R² and RMSE values shows that with about 17 features we can model ~91.3% of the variance as to 92.5% by 81 features  without PCA.</a:t>
            </a:r>
            <a:endParaRPr lang="en-US" dirty="0">
              <a:cs typeface="Mukta Light" panose="020B0604020202020204" charset="0"/>
            </a:endParaRPr>
          </a:p>
        </p:txBody>
      </p:sp>
      <p:sp>
        <p:nvSpPr>
          <p:cNvPr id="28" name="Text 24"/>
          <p:cNvSpPr/>
          <p:nvPr/>
        </p:nvSpPr>
        <p:spPr>
          <a:xfrm>
            <a:off x="431959" y="7616785"/>
            <a:ext cx="13766483" cy="432316"/>
          </a:xfrm>
          <a:prstGeom prst="rect">
            <a:avLst/>
          </a:prstGeom>
          <a:noFill/>
          <a:ln/>
        </p:spPr>
        <p:txBody>
          <a:bodyPr wrap="none" lIns="0" tIns="0" rIns="0" bIns="0" rtlCol="0" anchor="t"/>
          <a:lstStyle/>
          <a:p>
            <a:pPr marL="0" indent="0" algn="l">
              <a:lnSpc>
                <a:spcPts val="1550"/>
              </a:lnSpc>
              <a:buNone/>
            </a:pPr>
            <a:r>
              <a:rPr lang="en-US" dirty="0">
                <a:solidFill>
                  <a:srgbClr val="DAD8E9"/>
                </a:solidFill>
                <a:ea typeface="Mukta Light" pitchFamily="34" charset="-122"/>
                <a:cs typeface="Mukta Light" panose="020B0604020202020204" charset="0"/>
              </a:rPr>
              <a:t>Implying PCA can improve the models performance while retaining its goodness of fit.</a:t>
            </a:r>
            <a:endParaRPr lang="en-US" dirty="0">
              <a:cs typeface="Mukta Light" panose="020B0604020202020204" charset="0"/>
            </a:endParaRPr>
          </a:p>
        </p:txBody>
      </p:sp>
      <p:sp>
        <p:nvSpPr>
          <p:cNvPr id="29" name="Shape 4">
            <a:extLst>
              <a:ext uri="{FF2B5EF4-FFF2-40B4-BE49-F238E27FC236}">
                <a16:creationId xmlns:a16="http://schemas.microsoft.com/office/drawing/2014/main" id="{C3218D9E-6F37-E3E9-DFF2-5A2279117E6B}"/>
              </a:ext>
            </a:extLst>
          </p:cNvPr>
          <p:cNvSpPr/>
          <p:nvPr/>
        </p:nvSpPr>
        <p:spPr>
          <a:xfrm>
            <a:off x="7330559" y="5239506"/>
            <a:ext cx="6331506" cy="154305"/>
          </a:xfrm>
          <a:prstGeom prst="roundRect">
            <a:avLst>
              <a:gd name="adj" fmla="val 33600"/>
            </a:avLst>
          </a:prstGeom>
          <a:solidFill>
            <a:srgbClr val="A95B95"/>
          </a:solidFill>
          <a:ln/>
        </p:spPr>
      </p:sp>
      <p:sp>
        <p:nvSpPr>
          <p:cNvPr id="30" name="Shape 4">
            <a:extLst>
              <a:ext uri="{FF2B5EF4-FFF2-40B4-BE49-F238E27FC236}">
                <a16:creationId xmlns:a16="http://schemas.microsoft.com/office/drawing/2014/main" id="{C281B9EB-E54E-4121-8A2E-BA6418682E2A}"/>
              </a:ext>
            </a:extLst>
          </p:cNvPr>
          <p:cNvSpPr/>
          <p:nvPr/>
        </p:nvSpPr>
        <p:spPr>
          <a:xfrm>
            <a:off x="431959" y="6379212"/>
            <a:ext cx="6331506" cy="154305"/>
          </a:xfrm>
          <a:prstGeom prst="roundRect">
            <a:avLst>
              <a:gd name="adj" fmla="val 33600"/>
            </a:avLst>
          </a:prstGeom>
          <a:solidFill>
            <a:srgbClr val="A95B95"/>
          </a:solidFill>
          <a:ln/>
        </p:spPr>
      </p:sp>
      <p:sp>
        <p:nvSpPr>
          <p:cNvPr id="31" name="Shape 4">
            <a:extLst>
              <a:ext uri="{FF2B5EF4-FFF2-40B4-BE49-F238E27FC236}">
                <a16:creationId xmlns:a16="http://schemas.microsoft.com/office/drawing/2014/main" id="{BFDD0E28-D53D-59AC-90EE-3C9949E1DCB8}"/>
              </a:ext>
            </a:extLst>
          </p:cNvPr>
          <p:cNvSpPr/>
          <p:nvPr/>
        </p:nvSpPr>
        <p:spPr>
          <a:xfrm>
            <a:off x="7312819" y="6379212"/>
            <a:ext cx="6331506" cy="154305"/>
          </a:xfrm>
          <a:prstGeom prst="roundRect">
            <a:avLst>
              <a:gd name="adj" fmla="val 33600"/>
            </a:avLst>
          </a:prstGeom>
          <a:solidFill>
            <a:srgbClr val="A95B95"/>
          </a:solidFill>
          <a:ln/>
        </p:spPr>
      </p:sp>
      <p:pic>
        <p:nvPicPr>
          <p:cNvPr id="33" name="Picture 32">
            <a:extLst>
              <a:ext uri="{FF2B5EF4-FFF2-40B4-BE49-F238E27FC236}">
                <a16:creationId xmlns:a16="http://schemas.microsoft.com/office/drawing/2014/main" id="{F1D1B562-6201-82C0-C066-1B34172E3707}"/>
              </a:ext>
            </a:extLst>
          </p:cNvPr>
          <p:cNvPicPr>
            <a:picLocks noChangeAspect="1"/>
          </p:cNvPicPr>
          <p:nvPr/>
        </p:nvPicPr>
        <p:blipFill>
          <a:blip r:embed="rId3"/>
          <a:stretch>
            <a:fillRect/>
          </a:stretch>
        </p:blipFill>
        <p:spPr>
          <a:xfrm>
            <a:off x="12367335" y="7765801"/>
            <a:ext cx="2257740" cy="409632"/>
          </a:xfrm>
          <a:prstGeom prst="rect">
            <a:avLst/>
          </a:prstGeom>
        </p:spPr>
      </p:pic>
      <p:pic>
        <p:nvPicPr>
          <p:cNvPr id="13" name="Picture 12">
            <a:extLst>
              <a:ext uri="{FF2B5EF4-FFF2-40B4-BE49-F238E27FC236}">
                <a16:creationId xmlns:a16="http://schemas.microsoft.com/office/drawing/2014/main" id="{1E416D36-7287-684F-348B-39FAD8D49580}"/>
              </a:ext>
            </a:extLst>
          </p:cNvPr>
          <p:cNvPicPr>
            <a:picLocks noChangeAspect="1"/>
          </p:cNvPicPr>
          <p:nvPr/>
        </p:nvPicPr>
        <p:blipFill>
          <a:blip r:embed="rId4"/>
          <a:stretch>
            <a:fillRect/>
          </a:stretch>
        </p:blipFill>
        <p:spPr>
          <a:xfrm>
            <a:off x="988169" y="999568"/>
            <a:ext cx="5219083" cy="4129883"/>
          </a:xfrm>
          <a:prstGeom prst="rect">
            <a:avLst/>
          </a:prstGeom>
        </p:spPr>
      </p:pic>
      <p:pic>
        <p:nvPicPr>
          <p:cNvPr id="17" name="Picture 16">
            <a:extLst>
              <a:ext uri="{FF2B5EF4-FFF2-40B4-BE49-F238E27FC236}">
                <a16:creationId xmlns:a16="http://schemas.microsoft.com/office/drawing/2014/main" id="{C7D6D731-7299-4DF9-5E0D-4B8B82B11FAD}"/>
              </a:ext>
            </a:extLst>
          </p:cNvPr>
          <p:cNvPicPr>
            <a:picLocks noChangeAspect="1"/>
          </p:cNvPicPr>
          <p:nvPr/>
        </p:nvPicPr>
        <p:blipFill>
          <a:blip r:embed="rId5"/>
          <a:stretch>
            <a:fillRect/>
          </a:stretch>
        </p:blipFill>
        <p:spPr>
          <a:xfrm>
            <a:off x="7831592" y="994129"/>
            <a:ext cx="5219084" cy="412988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26DF212-D9BF-B5C9-BFEC-7DBEA830E0CF}"/>
              </a:ext>
            </a:extLst>
          </p:cNvPr>
          <p:cNvSpPr/>
          <p:nvPr/>
        </p:nvSpPr>
        <p:spPr>
          <a:xfrm>
            <a:off x="1369014" y="3265228"/>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6. Feature Importance</a:t>
            </a:r>
          </a:p>
          <a:p>
            <a:r>
              <a:rPr lang="en-US" sz="2000" dirty="0">
                <a:solidFill>
                  <a:schemeClr val="bg1"/>
                </a:solidFill>
              </a:rPr>
              <a:t>• Which features are most important in predicting Tc and how stable are they across various random states?</a:t>
            </a: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pic>
        <p:nvPicPr>
          <p:cNvPr id="3" name="Picture 2">
            <a:extLst>
              <a:ext uri="{FF2B5EF4-FFF2-40B4-BE49-F238E27FC236}">
                <a16:creationId xmlns:a16="http://schemas.microsoft.com/office/drawing/2014/main" id="{7C75BBEB-E5B2-BE20-4182-F105D1F2077E}"/>
              </a:ext>
            </a:extLst>
          </p:cNvPr>
          <p:cNvPicPr>
            <a:picLocks noChangeAspect="1"/>
          </p:cNvPicPr>
          <p:nvPr/>
        </p:nvPicPr>
        <p:blipFill>
          <a:blip r:embed="rId2"/>
          <a:stretch>
            <a:fillRect/>
          </a:stretch>
        </p:blipFill>
        <p:spPr>
          <a:xfrm>
            <a:off x="12759695" y="7705652"/>
            <a:ext cx="1759193" cy="523948"/>
          </a:xfrm>
          <a:prstGeom prst="rect">
            <a:avLst/>
          </a:prstGeom>
        </p:spPr>
      </p:pic>
    </p:spTree>
    <p:extLst>
      <p:ext uri="{BB962C8B-B14F-4D97-AF65-F5344CB8AC3E}">
        <p14:creationId xmlns:p14="http://schemas.microsoft.com/office/powerpoint/2010/main" val="4196467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4037" y="3917275"/>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3" name="Text 0">
            <a:extLst>
              <a:ext uri="{FF2B5EF4-FFF2-40B4-BE49-F238E27FC236}">
                <a16:creationId xmlns:a16="http://schemas.microsoft.com/office/drawing/2014/main" id="{24A9E7CB-BD93-478D-734E-D8997ACAB748}"/>
              </a:ext>
            </a:extLst>
          </p:cNvPr>
          <p:cNvSpPr/>
          <p:nvPr/>
        </p:nvSpPr>
        <p:spPr>
          <a:xfrm>
            <a:off x="864037" y="969645"/>
            <a:ext cx="1251120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Feature Importance:</a:t>
            </a:r>
            <a:endParaRPr lang="en-US" sz="4300" dirty="0"/>
          </a:p>
        </p:txBody>
      </p:sp>
      <p:sp>
        <p:nvSpPr>
          <p:cNvPr id="4" name="TextBox 3">
            <a:extLst>
              <a:ext uri="{FF2B5EF4-FFF2-40B4-BE49-F238E27FC236}">
                <a16:creationId xmlns:a16="http://schemas.microsoft.com/office/drawing/2014/main" id="{4D312B0E-54E1-BE03-95B5-A1DE898EF086}"/>
              </a:ext>
            </a:extLst>
          </p:cNvPr>
          <p:cNvSpPr txBox="1"/>
          <p:nvPr/>
        </p:nvSpPr>
        <p:spPr>
          <a:xfrm>
            <a:off x="864037" y="1996068"/>
            <a:ext cx="12511207" cy="4154984"/>
          </a:xfrm>
          <a:prstGeom prst="rect">
            <a:avLst/>
          </a:prstGeom>
          <a:noFill/>
        </p:spPr>
        <p:txBody>
          <a:bodyPr wrap="square" rtlCol="0">
            <a:spAutoFit/>
          </a:bodyPr>
          <a:lstStyle/>
          <a:p>
            <a:r>
              <a:rPr lang="en-US" sz="2400" dirty="0">
                <a:solidFill>
                  <a:schemeClr val="bg1"/>
                </a:solidFill>
              </a:rPr>
              <a:t>The method implemented in scikit-learn is based on the </a:t>
            </a:r>
            <a:r>
              <a:rPr lang="en-US" sz="2400" dirty="0" err="1">
                <a:solidFill>
                  <a:schemeClr val="bg1"/>
                </a:solidFill>
              </a:rPr>
              <a:t>Breiman</a:t>
            </a:r>
            <a:r>
              <a:rPr lang="en-US" sz="2400" dirty="0">
                <a:solidFill>
                  <a:schemeClr val="bg1"/>
                </a:solidFill>
              </a:rPr>
              <a:t> and Friedman's CART (</a:t>
            </a:r>
            <a:r>
              <a:rPr lang="en-US" sz="2400" dirty="0" err="1">
                <a:solidFill>
                  <a:schemeClr val="bg1"/>
                </a:solidFill>
              </a:rPr>
              <a:t>Breiman</a:t>
            </a:r>
            <a:r>
              <a:rPr lang="en-US" sz="2400" dirty="0">
                <a:solidFill>
                  <a:schemeClr val="bg1"/>
                </a:solidFill>
              </a:rPr>
              <a:t>, Friedman, "Classification and regression trees", 1984), the so-called mean impurity decrease. </a:t>
            </a:r>
          </a:p>
          <a:p>
            <a:endParaRPr lang="en-US" sz="2400" dirty="0">
              <a:solidFill>
                <a:schemeClr val="bg1"/>
              </a:solidFill>
            </a:endParaRPr>
          </a:p>
          <a:p>
            <a:r>
              <a:rPr lang="en-US" sz="2400" dirty="0">
                <a:solidFill>
                  <a:schemeClr val="bg1"/>
                </a:solidFill>
              </a:rPr>
              <a:t>Here, the importance value of a features is computed by averaging the impurity decrease for that feature, when splitting a parent node into two child nodes, across all the trees in the ensemble. </a:t>
            </a:r>
          </a:p>
          <a:p>
            <a:endParaRPr lang="en-US" sz="2400" dirty="0">
              <a:solidFill>
                <a:schemeClr val="bg1"/>
              </a:solidFill>
            </a:endParaRPr>
          </a:p>
          <a:p>
            <a:r>
              <a:rPr lang="en-US" sz="2400" dirty="0">
                <a:solidFill>
                  <a:schemeClr val="bg1"/>
                </a:solidFill>
              </a:rPr>
              <a:t>Note that the impurity decrease values are weighted by the number of samples that are in the respective nodes. This process is repeated for all features in the dataset, and the feature importance values are then normalized so that they sum up to 1.</a:t>
            </a:r>
          </a:p>
          <a:p>
            <a:endParaRPr lang="en-IN" sz="2400" dirty="0">
              <a:solidFill>
                <a:schemeClr val="bg1"/>
              </a:solidFill>
            </a:endParaRPr>
          </a:p>
          <a:p>
            <a:endParaRPr lang="en-IN" sz="2400" dirty="0">
              <a:solidFill>
                <a:schemeClr val="bg1"/>
              </a:solidFill>
            </a:endParaRPr>
          </a:p>
        </p:txBody>
      </p:sp>
      <p:pic>
        <p:nvPicPr>
          <p:cNvPr id="6" name="Picture 5">
            <a:extLst>
              <a:ext uri="{FF2B5EF4-FFF2-40B4-BE49-F238E27FC236}">
                <a16:creationId xmlns:a16="http://schemas.microsoft.com/office/drawing/2014/main" id="{E50AEB52-305C-6A01-697E-D19ABB0B21E3}"/>
              </a:ext>
            </a:extLst>
          </p:cNvPr>
          <p:cNvPicPr>
            <a:picLocks noChangeAspect="1"/>
          </p:cNvPicPr>
          <p:nvPr/>
        </p:nvPicPr>
        <p:blipFill>
          <a:blip r:embed="rId3"/>
          <a:stretch>
            <a:fillRect/>
          </a:stretch>
        </p:blipFill>
        <p:spPr>
          <a:xfrm>
            <a:off x="12759695" y="7705652"/>
            <a:ext cx="1759193" cy="52394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E5D8A7-5941-00B2-4E6E-6A2CF317067D}"/>
              </a:ext>
            </a:extLst>
          </p:cNvPr>
          <p:cNvSpPr txBox="1"/>
          <p:nvPr/>
        </p:nvSpPr>
        <p:spPr>
          <a:xfrm>
            <a:off x="680224" y="183580"/>
            <a:ext cx="12467064" cy="7478970"/>
          </a:xfrm>
          <a:prstGeom prst="rect">
            <a:avLst/>
          </a:prstGeom>
          <a:noFill/>
        </p:spPr>
        <p:txBody>
          <a:bodyPr wrap="square">
            <a:spAutoFit/>
          </a:bodyPr>
          <a:lstStyle/>
          <a:p>
            <a:endParaRPr lang="en-US" sz="2000" dirty="0">
              <a:solidFill>
                <a:schemeClr val="bg1"/>
              </a:solidFill>
            </a:endParaRPr>
          </a:p>
          <a:p>
            <a:r>
              <a:rPr lang="en-US" sz="2000" dirty="0">
                <a:solidFill>
                  <a:schemeClr val="bg1"/>
                </a:solidFill>
              </a:rPr>
              <a:t>At each split in the tree, Gini impurity is calculated:</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where </a:t>
            </a:r>
            <a:r>
              <a:rPr lang="en-US" sz="2000" b="1" dirty="0">
                <a:solidFill>
                  <a:schemeClr val="bg1"/>
                </a:solidFill>
              </a:rPr>
              <a:t>𝑝𝑖,𝑘</a:t>
            </a:r>
            <a:r>
              <a:rPr lang="en-US" sz="2000" dirty="0">
                <a:solidFill>
                  <a:schemeClr val="bg1"/>
                </a:solidFill>
              </a:rPr>
              <a:t>  is the proportion of class 𝑘 in node 𝑖.</a:t>
            </a:r>
          </a:p>
          <a:p>
            <a:r>
              <a:rPr lang="en-US" sz="2000" dirty="0">
                <a:solidFill>
                  <a:schemeClr val="bg1"/>
                </a:solidFill>
              </a:rPr>
              <a:t>When a feature is used to split, we compute the Gini impurity reduction: </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Where,</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pic>
        <p:nvPicPr>
          <p:cNvPr id="9" name="Picture 8">
            <a:extLst>
              <a:ext uri="{FF2B5EF4-FFF2-40B4-BE49-F238E27FC236}">
                <a16:creationId xmlns:a16="http://schemas.microsoft.com/office/drawing/2014/main" id="{E2C3C8BF-114C-A44D-A915-637F0B5B804B}"/>
              </a:ext>
            </a:extLst>
          </p:cNvPr>
          <p:cNvPicPr>
            <a:picLocks noChangeAspect="1"/>
          </p:cNvPicPr>
          <p:nvPr/>
        </p:nvPicPr>
        <p:blipFill>
          <a:blip r:embed="rId2"/>
          <a:stretch>
            <a:fillRect/>
          </a:stretch>
        </p:blipFill>
        <p:spPr>
          <a:xfrm>
            <a:off x="5608649" y="906090"/>
            <a:ext cx="2610214" cy="885949"/>
          </a:xfrm>
          <a:prstGeom prst="rect">
            <a:avLst/>
          </a:prstGeom>
        </p:spPr>
      </p:pic>
      <p:pic>
        <p:nvPicPr>
          <p:cNvPr id="11" name="Picture 10">
            <a:extLst>
              <a:ext uri="{FF2B5EF4-FFF2-40B4-BE49-F238E27FC236}">
                <a16:creationId xmlns:a16="http://schemas.microsoft.com/office/drawing/2014/main" id="{5B5180EF-306C-E6F2-BBDE-4CA5E44C18CD}"/>
              </a:ext>
            </a:extLst>
          </p:cNvPr>
          <p:cNvPicPr>
            <a:picLocks noChangeAspect="1"/>
          </p:cNvPicPr>
          <p:nvPr/>
        </p:nvPicPr>
        <p:blipFill>
          <a:blip r:embed="rId3"/>
          <a:stretch>
            <a:fillRect/>
          </a:stretch>
        </p:blipFill>
        <p:spPr>
          <a:xfrm>
            <a:off x="4246384" y="2871624"/>
            <a:ext cx="5334744" cy="876422"/>
          </a:xfrm>
          <a:prstGeom prst="rect">
            <a:avLst/>
          </a:prstGeom>
        </p:spPr>
      </p:pic>
      <p:pic>
        <p:nvPicPr>
          <p:cNvPr id="12" name="Picture 11">
            <a:extLst>
              <a:ext uri="{FF2B5EF4-FFF2-40B4-BE49-F238E27FC236}">
                <a16:creationId xmlns:a16="http://schemas.microsoft.com/office/drawing/2014/main" id="{B6888CFB-ABA3-2AF5-D137-F483A85A02A3}"/>
              </a:ext>
            </a:extLst>
          </p:cNvPr>
          <p:cNvPicPr>
            <a:picLocks noChangeAspect="1"/>
          </p:cNvPicPr>
          <p:nvPr/>
        </p:nvPicPr>
        <p:blipFill>
          <a:blip r:embed="rId4"/>
          <a:stretch>
            <a:fillRect/>
          </a:stretch>
        </p:blipFill>
        <p:spPr>
          <a:xfrm>
            <a:off x="12759695" y="7705652"/>
            <a:ext cx="1759193" cy="523948"/>
          </a:xfrm>
          <a:prstGeom prst="rect">
            <a:avLst/>
          </a:prstGeom>
        </p:spPr>
      </p:pic>
      <p:pic>
        <p:nvPicPr>
          <p:cNvPr id="4" name="Picture 3">
            <a:extLst>
              <a:ext uri="{FF2B5EF4-FFF2-40B4-BE49-F238E27FC236}">
                <a16:creationId xmlns:a16="http://schemas.microsoft.com/office/drawing/2014/main" id="{E97A1AB1-FF5C-F5FF-EA02-50019EE5C2CD}"/>
              </a:ext>
            </a:extLst>
          </p:cNvPr>
          <p:cNvPicPr>
            <a:picLocks noChangeAspect="1"/>
          </p:cNvPicPr>
          <p:nvPr/>
        </p:nvPicPr>
        <p:blipFill>
          <a:blip r:embed="rId5"/>
          <a:stretch>
            <a:fillRect/>
          </a:stretch>
        </p:blipFill>
        <p:spPr>
          <a:xfrm>
            <a:off x="4337633" y="4952000"/>
            <a:ext cx="4639290" cy="2231047"/>
          </a:xfrm>
          <a:prstGeom prst="rect">
            <a:avLst/>
          </a:prstGeom>
        </p:spPr>
      </p:pic>
      <p:sp>
        <p:nvSpPr>
          <p:cNvPr id="8" name="TextBox 7">
            <a:extLst>
              <a:ext uri="{FF2B5EF4-FFF2-40B4-BE49-F238E27FC236}">
                <a16:creationId xmlns:a16="http://schemas.microsoft.com/office/drawing/2014/main" id="{63AFAB43-3F66-E6A8-966D-612FE5E839BE}"/>
              </a:ext>
            </a:extLst>
          </p:cNvPr>
          <p:cNvSpPr txBox="1"/>
          <p:nvPr/>
        </p:nvSpPr>
        <p:spPr>
          <a:xfrm>
            <a:off x="680033" y="7532969"/>
            <a:ext cx="7315200" cy="369332"/>
          </a:xfrm>
          <a:prstGeom prst="rect">
            <a:avLst/>
          </a:prstGeom>
          <a:noFill/>
        </p:spPr>
        <p:txBody>
          <a:bodyPr wrap="square">
            <a:spAutoFit/>
          </a:bodyPr>
          <a:lstStyle/>
          <a:p>
            <a:r>
              <a:rPr lang="en-US" sz="1800" b="1" dirty="0">
                <a:solidFill>
                  <a:schemeClr val="bg1"/>
                </a:solidFill>
              </a:rPr>
              <a:t>This decrease is attributed to the feature that caused the split.</a:t>
            </a:r>
            <a:endParaRPr lang="en-IN" b="1" dirty="0"/>
          </a:p>
        </p:txBody>
      </p:sp>
    </p:spTree>
    <p:extLst>
      <p:ext uri="{BB962C8B-B14F-4D97-AF65-F5344CB8AC3E}">
        <p14:creationId xmlns:p14="http://schemas.microsoft.com/office/powerpoint/2010/main" val="247556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AE3C7-1FEE-3D0B-9FB1-738460765335}"/>
              </a:ext>
            </a:extLst>
          </p:cNvPr>
          <p:cNvPicPr>
            <a:picLocks noChangeAspect="1"/>
          </p:cNvPicPr>
          <p:nvPr/>
        </p:nvPicPr>
        <p:blipFill>
          <a:blip r:embed="rId2"/>
          <a:stretch>
            <a:fillRect/>
          </a:stretch>
        </p:blipFill>
        <p:spPr>
          <a:xfrm>
            <a:off x="12759695" y="7705652"/>
            <a:ext cx="1759193" cy="523948"/>
          </a:xfrm>
          <a:prstGeom prst="rect">
            <a:avLst/>
          </a:prstGeom>
        </p:spPr>
      </p:pic>
      <p:sp>
        <p:nvSpPr>
          <p:cNvPr id="4" name="TextBox 3">
            <a:extLst>
              <a:ext uri="{FF2B5EF4-FFF2-40B4-BE49-F238E27FC236}">
                <a16:creationId xmlns:a16="http://schemas.microsoft.com/office/drawing/2014/main" id="{0BE2CDD4-6285-EF4E-ADB8-A29573DB4270}"/>
              </a:ext>
            </a:extLst>
          </p:cNvPr>
          <p:cNvSpPr txBox="1"/>
          <p:nvPr/>
        </p:nvSpPr>
        <p:spPr>
          <a:xfrm>
            <a:off x="691376" y="809574"/>
            <a:ext cx="12656634" cy="1754326"/>
          </a:xfrm>
          <a:prstGeom prst="rect">
            <a:avLst/>
          </a:prstGeom>
          <a:noFill/>
        </p:spPr>
        <p:txBody>
          <a:bodyPr wrap="square">
            <a:spAutoFit/>
          </a:bodyPr>
          <a:lstStyle/>
          <a:p>
            <a:br>
              <a:rPr lang="en-US" sz="1800" dirty="0">
                <a:solidFill>
                  <a:schemeClr val="bg1"/>
                </a:solidFill>
              </a:rPr>
            </a:br>
            <a:endParaRPr lang="en-US" sz="1800" dirty="0">
              <a:solidFill>
                <a:schemeClr val="bg1"/>
              </a:solidFill>
            </a:endParaRPr>
          </a:p>
          <a:p>
            <a:r>
              <a:rPr lang="en-US" sz="1800" dirty="0">
                <a:solidFill>
                  <a:schemeClr val="bg1"/>
                </a:solidFill>
              </a:rPr>
              <a:t>If a feature is used multiple times, its total contribution is the sum of all Gini decreases it caused. </a:t>
            </a:r>
            <a:r>
              <a:rPr lang="en-US" sz="1800" dirty="0" err="1">
                <a:solidFill>
                  <a:schemeClr val="bg1"/>
                </a:solidFill>
              </a:rPr>
              <a:t>Finally,importances</a:t>
            </a:r>
            <a:r>
              <a:rPr lang="en-US" sz="1800" dirty="0">
                <a:solidFill>
                  <a:schemeClr val="bg1"/>
                </a:solidFill>
              </a:rPr>
              <a:t> are normalized so they sum to 1:</a:t>
            </a:r>
          </a:p>
          <a:p>
            <a:endParaRPr lang="en-US" dirty="0">
              <a:solidFill>
                <a:schemeClr val="bg1"/>
              </a:solidFill>
            </a:endParaRPr>
          </a:p>
          <a:p>
            <a:endParaRPr lang="en-IN" sz="1800" dirty="0">
              <a:solidFill>
                <a:schemeClr val="bg1"/>
              </a:solidFill>
            </a:endParaRPr>
          </a:p>
        </p:txBody>
      </p:sp>
      <p:pic>
        <p:nvPicPr>
          <p:cNvPr id="7" name="Picture 6">
            <a:extLst>
              <a:ext uri="{FF2B5EF4-FFF2-40B4-BE49-F238E27FC236}">
                <a16:creationId xmlns:a16="http://schemas.microsoft.com/office/drawing/2014/main" id="{38AA6A68-AB6C-8526-8120-338EDAD1A339}"/>
              </a:ext>
            </a:extLst>
          </p:cNvPr>
          <p:cNvPicPr>
            <a:picLocks noChangeAspect="1"/>
          </p:cNvPicPr>
          <p:nvPr/>
        </p:nvPicPr>
        <p:blipFill>
          <a:blip r:embed="rId3"/>
          <a:stretch>
            <a:fillRect/>
          </a:stretch>
        </p:blipFill>
        <p:spPr>
          <a:xfrm>
            <a:off x="3990511" y="2092346"/>
            <a:ext cx="6649378" cy="943107"/>
          </a:xfrm>
          <a:prstGeom prst="rect">
            <a:avLst/>
          </a:prstGeom>
        </p:spPr>
      </p:pic>
      <p:pic>
        <p:nvPicPr>
          <p:cNvPr id="6" name="Picture 5">
            <a:extLst>
              <a:ext uri="{FF2B5EF4-FFF2-40B4-BE49-F238E27FC236}">
                <a16:creationId xmlns:a16="http://schemas.microsoft.com/office/drawing/2014/main" id="{AF7136E3-68A9-D91B-515E-4C9A6ACB03CA}"/>
              </a:ext>
            </a:extLst>
          </p:cNvPr>
          <p:cNvPicPr>
            <a:picLocks noChangeAspect="1"/>
          </p:cNvPicPr>
          <p:nvPr/>
        </p:nvPicPr>
        <p:blipFill>
          <a:blip r:embed="rId4"/>
          <a:stretch>
            <a:fillRect/>
          </a:stretch>
        </p:blipFill>
        <p:spPr>
          <a:xfrm>
            <a:off x="4307005" y="3814321"/>
            <a:ext cx="5683791" cy="3573354"/>
          </a:xfrm>
          <a:prstGeom prst="rect">
            <a:avLst/>
          </a:prstGeom>
        </p:spPr>
      </p:pic>
    </p:spTree>
    <p:extLst>
      <p:ext uri="{BB962C8B-B14F-4D97-AF65-F5344CB8AC3E}">
        <p14:creationId xmlns:p14="http://schemas.microsoft.com/office/powerpoint/2010/main" val="1362439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53985" y="356592"/>
            <a:ext cx="4385667" cy="360283"/>
          </a:xfrm>
          <a:prstGeom prst="rect">
            <a:avLst/>
          </a:prstGeom>
          <a:noFill/>
          <a:ln/>
        </p:spPr>
        <p:txBody>
          <a:bodyPr wrap="none" lIns="0" tIns="0" rIns="0" bIns="0" rtlCol="0" anchor="t"/>
          <a:lstStyle/>
          <a:p>
            <a:pPr marL="0" indent="0" algn="l">
              <a:lnSpc>
                <a:spcPts val="2800"/>
              </a:lnSpc>
              <a:buNone/>
            </a:pPr>
            <a:r>
              <a:rPr lang="en-US" sz="2250" dirty="0">
                <a:solidFill>
                  <a:srgbClr val="C6BFEE"/>
                </a:solidFill>
                <a:latin typeface="Prompt Medium" pitchFamily="34" charset="0"/>
                <a:ea typeface="Prompt Medium" pitchFamily="34" charset="-122"/>
                <a:cs typeface="Prompt Medium" pitchFamily="34" charset="-120"/>
              </a:rPr>
              <a:t>Top Feature Importance Scores</a:t>
            </a:r>
            <a:endParaRPr lang="en-US" sz="2250" dirty="0"/>
          </a:p>
        </p:txBody>
      </p:sp>
      <p:sp>
        <p:nvSpPr>
          <p:cNvPr id="3" name="Text 1"/>
          <p:cNvSpPr/>
          <p:nvPr/>
        </p:nvSpPr>
        <p:spPr>
          <a:xfrm>
            <a:off x="453985" y="856900"/>
            <a:ext cx="13722429" cy="207407"/>
          </a:xfrm>
          <a:prstGeom prst="rect">
            <a:avLst/>
          </a:prstGeom>
          <a:noFill/>
          <a:ln/>
        </p:spPr>
        <p:txBody>
          <a:bodyPr wrap="none" lIns="0" tIns="0" rIns="0" bIns="0" rtlCol="0" anchor="t"/>
          <a:lstStyle/>
          <a:p>
            <a:pPr marL="0" indent="0" algn="l">
              <a:lnSpc>
                <a:spcPts val="1600"/>
              </a:lnSpc>
              <a:buNone/>
            </a:pPr>
            <a:r>
              <a:rPr lang="en-US" dirty="0">
                <a:solidFill>
                  <a:srgbClr val="DAD8E9"/>
                </a:solidFill>
                <a:latin typeface="Mukta Light" pitchFamily="34" charset="0"/>
                <a:ea typeface="Mukta Light" pitchFamily="34" charset="-122"/>
                <a:cs typeface="Mukta Light" pitchFamily="34" charset="-120"/>
              </a:rPr>
              <a:t>A detailed breakdown of the  20 features most influential in predicting the critical temperature (Tc) in the Random Forest model:</a:t>
            </a:r>
            <a:endParaRPr lang="en-US" dirty="0"/>
          </a:p>
        </p:txBody>
      </p:sp>
      <p:pic>
        <p:nvPicPr>
          <p:cNvPr id="71" name="Picture 70">
            <a:extLst>
              <a:ext uri="{FF2B5EF4-FFF2-40B4-BE49-F238E27FC236}">
                <a16:creationId xmlns:a16="http://schemas.microsoft.com/office/drawing/2014/main" id="{B66D2AC5-5968-FBF5-9894-5F76EC8108F9}"/>
              </a:ext>
            </a:extLst>
          </p:cNvPr>
          <p:cNvPicPr>
            <a:picLocks noChangeAspect="1"/>
          </p:cNvPicPr>
          <p:nvPr/>
        </p:nvPicPr>
        <p:blipFill>
          <a:blip r:embed="rId3"/>
          <a:stretch>
            <a:fillRect/>
          </a:stretch>
        </p:blipFill>
        <p:spPr>
          <a:xfrm>
            <a:off x="12759695" y="7705652"/>
            <a:ext cx="1759193" cy="523948"/>
          </a:xfrm>
          <a:prstGeom prst="rect">
            <a:avLst/>
          </a:prstGeom>
        </p:spPr>
      </p:pic>
      <p:graphicFrame>
        <p:nvGraphicFramePr>
          <p:cNvPr id="6" name="Table 5">
            <a:extLst>
              <a:ext uri="{FF2B5EF4-FFF2-40B4-BE49-F238E27FC236}">
                <a16:creationId xmlns:a16="http://schemas.microsoft.com/office/drawing/2014/main" id="{70A9A8CC-F7F6-9CA1-55AF-C2F80260813B}"/>
              </a:ext>
            </a:extLst>
          </p:cNvPr>
          <p:cNvGraphicFramePr>
            <a:graphicFrameLocks noGrp="1"/>
          </p:cNvGraphicFramePr>
          <p:nvPr>
            <p:extLst>
              <p:ext uri="{D42A27DB-BD31-4B8C-83A1-F6EECF244321}">
                <p14:modId xmlns:p14="http://schemas.microsoft.com/office/powerpoint/2010/main" val="623796150"/>
              </p:ext>
            </p:extLst>
          </p:nvPr>
        </p:nvGraphicFramePr>
        <p:xfrm>
          <a:off x="2308302" y="1204332"/>
          <a:ext cx="9958038" cy="6668676"/>
        </p:xfrm>
        <a:graphic>
          <a:graphicData uri="http://schemas.openxmlformats.org/drawingml/2006/table">
            <a:tbl>
              <a:tblPr>
                <a:tableStyleId>{3C2FFA5D-87B4-456A-9821-1D502468CF0F}</a:tableStyleId>
              </a:tblPr>
              <a:tblGrid>
                <a:gridCol w="693734">
                  <a:extLst>
                    <a:ext uri="{9D8B030D-6E8A-4147-A177-3AD203B41FA5}">
                      <a16:colId xmlns:a16="http://schemas.microsoft.com/office/drawing/2014/main" val="4915642"/>
                    </a:ext>
                  </a:extLst>
                </a:gridCol>
                <a:gridCol w="4632152">
                  <a:extLst>
                    <a:ext uri="{9D8B030D-6E8A-4147-A177-3AD203B41FA5}">
                      <a16:colId xmlns:a16="http://schemas.microsoft.com/office/drawing/2014/main" val="37908690"/>
                    </a:ext>
                  </a:extLst>
                </a:gridCol>
                <a:gridCol w="4632152">
                  <a:extLst>
                    <a:ext uri="{9D8B030D-6E8A-4147-A177-3AD203B41FA5}">
                      <a16:colId xmlns:a16="http://schemas.microsoft.com/office/drawing/2014/main" val="1468596311"/>
                    </a:ext>
                  </a:extLst>
                </a:gridCol>
              </a:tblGrid>
              <a:tr h="317556">
                <a:tc>
                  <a:txBody>
                    <a:bodyPr/>
                    <a:lstStyle/>
                    <a:p>
                      <a:pPr>
                        <a:buNone/>
                      </a:pPr>
                      <a:r>
                        <a:rPr lang="en-IN" sz="1200"/>
                        <a:t>Rank</a:t>
                      </a:r>
                    </a:p>
                  </a:txBody>
                  <a:tcPr marL="62158" marR="62158" marT="31079" marB="31079" anchor="ctr"/>
                </a:tc>
                <a:tc>
                  <a:txBody>
                    <a:bodyPr/>
                    <a:lstStyle/>
                    <a:p>
                      <a:pPr>
                        <a:buNone/>
                      </a:pPr>
                      <a:r>
                        <a:rPr lang="en-IN" sz="1200"/>
                        <a:t>Feature</a:t>
                      </a:r>
                    </a:p>
                  </a:txBody>
                  <a:tcPr marL="62158" marR="62158" marT="31079" marB="31079" anchor="ctr"/>
                </a:tc>
                <a:tc>
                  <a:txBody>
                    <a:bodyPr/>
                    <a:lstStyle/>
                    <a:p>
                      <a:pPr>
                        <a:buNone/>
                      </a:pPr>
                      <a:r>
                        <a:rPr lang="en-IN" sz="1200"/>
                        <a:t>Importance</a:t>
                      </a:r>
                    </a:p>
                  </a:txBody>
                  <a:tcPr marL="62158" marR="62158" marT="31079" marB="31079" anchor="ctr"/>
                </a:tc>
                <a:extLst>
                  <a:ext uri="{0D108BD9-81ED-4DB2-BD59-A6C34878D82A}">
                    <a16:rowId xmlns:a16="http://schemas.microsoft.com/office/drawing/2014/main" val="1934501411"/>
                  </a:ext>
                </a:extLst>
              </a:tr>
              <a:tr h="317556">
                <a:tc>
                  <a:txBody>
                    <a:bodyPr/>
                    <a:lstStyle/>
                    <a:p>
                      <a:pPr>
                        <a:buNone/>
                      </a:pPr>
                      <a:r>
                        <a:rPr lang="en-IN" sz="1200"/>
                        <a:t>1</a:t>
                      </a:r>
                    </a:p>
                  </a:txBody>
                  <a:tcPr marL="62158" marR="62158" marT="31079" marB="31079" anchor="ctr"/>
                </a:tc>
                <a:tc>
                  <a:txBody>
                    <a:bodyPr/>
                    <a:lstStyle/>
                    <a:p>
                      <a:pPr>
                        <a:buNone/>
                      </a:pPr>
                      <a:r>
                        <a:rPr lang="en-IN" sz="1200"/>
                        <a:t>range_ThermalConductivity</a:t>
                      </a:r>
                    </a:p>
                  </a:txBody>
                  <a:tcPr marL="62158" marR="62158" marT="31079" marB="31079" anchor="ctr"/>
                </a:tc>
                <a:tc>
                  <a:txBody>
                    <a:bodyPr/>
                    <a:lstStyle/>
                    <a:p>
                      <a:pPr>
                        <a:buNone/>
                      </a:pPr>
                      <a:r>
                        <a:rPr lang="en-IN" sz="1200"/>
                        <a:t>0.088385</a:t>
                      </a:r>
                    </a:p>
                  </a:txBody>
                  <a:tcPr marL="62158" marR="62158" marT="31079" marB="31079" anchor="ctr"/>
                </a:tc>
                <a:extLst>
                  <a:ext uri="{0D108BD9-81ED-4DB2-BD59-A6C34878D82A}">
                    <a16:rowId xmlns:a16="http://schemas.microsoft.com/office/drawing/2014/main" val="3501850916"/>
                  </a:ext>
                </a:extLst>
              </a:tr>
              <a:tr h="317556">
                <a:tc>
                  <a:txBody>
                    <a:bodyPr/>
                    <a:lstStyle/>
                    <a:p>
                      <a:pPr>
                        <a:buNone/>
                      </a:pPr>
                      <a:r>
                        <a:rPr lang="en-IN" sz="1200"/>
                        <a:t>2</a:t>
                      </a:r>
                    </a:p>
                  </a:txBody>
                  <a:tcPr marL="62158" marR="62158" marT="31079" marB="31079" anchor="ctr"/>
                </a:tc>
                <a:tc>
                  <a:txBody>
                    <a:bodyPr/>
                    <a:lstStyle/>
                    <a:p>
                      <a:pPr>
                        <a:buNone/>
                      </a:pPr>
                      <a:r>
                        <a:rPr lang="en-IN" sz="1200"/>
                        <a:t>wtd_std_ThermalConductivity</a:t>
                      </a:r>
                    </a:p>
                  </a:txBody>
                  <a:tcPr marL="62158" marR="62158" marT="31079" marB="31079" anchor="ctr"/>
                </a:tc>
                <a:tc>
                  <a:txBody>
                    <a:bodyPr/>
                    <a:lstStyle/>
                    <a:p>
                      <a:pPr>
                        <a:buNone/>
                      </a:pPr>
                      <a:r>
                        <a:rPr lang="en-IN" sz="1200"/>
                        <a:t>0.066921</a:t>
                      </a:r>
                    </a:p>
                  </a:txBody>
                  <a:tcPr marL="62158" marR="62158" marT="31079" marB="31079" anchor="ctr"/>
                </a:tc>
                <a:extLst>
                  <a:ext uri="{0D108BD9-81ED-4DB2-BD59-A6C34878D82A}">
                    <a16:rowId xmlns:a16="http://schemas.microsoft.com/office/drawing/2014/main" val="3735994655"/>
                  </a:ext>
                </a:extLst>
              </a:tr>
              <a:tr h="317556">
                <a:tc>
                  <a:txBody>
                    <a:bodyPr/>
                    <a:lstStyle/>
                    <a:p>
                      <a:pPr>
                        <a:buNone/>
                      </a:pPr>
                      <a:r>
                        <a:rPr lang="en-IN" sz="1200"/>
                        <a:t>3</a:t>
                      </a:r>
                    </a:p>
                  </a:txBody>
                  <a:tcPr marL="62158" marR="62158" marT="31079" marB="31079" anchor="ctr"/>
                </a:tc>
                <a:tc>
                  <a:txBody>
                    <a:bodyPr/>
                    <a:lstStyle/>
                    <a:p>
                      <a:pPr>
                        <a:buNone/>
                      </a:pPr>
                      <a:r>
                        <a:rPr lang="en-IN" sz="1200"/>
                        <a:t>range_atomic_radius</a:t>
                      </a:r>
                    </a:p>
                  </a:txBody>
                  <a:tcPr marL="62158" marR="62158" marT="31079" marB="31079" anchor="ctr"/>
                </a:tc>
                <a:tc>
                  <a:txBody>
                    <a:bodyPr/>
                    <a:lstStyle/>
                    <a:p>
                      <a:pPr>
                        <a:buNone/>
                      </a:pPr>
                      <a:r>
                        <a:rPr lang="en-IN" sz="1200"/>
                        <a:t>0.053730</a:t>
                      </a:r>
                    </a:p>
                  </a:txBody>
                  <a:tcPr marL="62158" marR="62158" marT="31079" marB="31079" anchor="ctr"/>
                </a:tc>
                <a:extLst>
                  <a:ext uri="{0D108BD9-81ED-4DB2-BD59-A6C34878D82A}">
                    <a16:rowId xmlns:a16="http://schemas.microsoft.com/office/drawing/2014/main" val="3202801696"/>
                  </a:ext>
                </a:extLst>
              </a:tr>
              <a:tr h="317556">
                <a:tc>
                  <a:txBody>
                    <a:bodyPr/>
                    <a:lstStyle/>
                    <a:p>
                      <a:pPr>
                        <a:buNone/>
                      </a:pPr>
                      <a:r>
                        <a:rPr lang="en-IN" sz="1200"/>
                        <a:t>4</a:t>
                      </a:r>
                    </a:p>
                  </a:txBody>
                  <a:tcPr marL="62158" marR="62158" marT="31079" marB="31079" anchor="ctr"/>
                </a:tc>
                <a:tc>
                  <a:txBody>
                    <a:bodyPr/>
                    <a:lstStyle/>
                    <a:p>
                      <a:pPr>
                        <a:buNone/>
                      </a:pPr>
                      <a:r>
                        <a:rPr lang="en-IN" sz="1200"/>
                        <a:t>std_ThermalConductivity</a:t>
                      </a:r>
                    </a:p>
                  </a:txBody>
                  <a:tcPr marL="62158" marR="62158" marT="31079" marB="31079" anchor="ctr"/>
                </a:tc>
                <a:tc>
                  <a:txBody>
                    <a:bodyPr/>
                    <a:lstStyle/>
                    <a:p>
                      <a:pPr>
                        <a:buNone/>
                      </a:pPr>
                      <a:r>
                        <a:rPr lang="en-IN" sz="1200"/>
                        <a:t>0.052412</a:t>
                      </a:r>
                    </a:p>
                  </a:txBody>
                  <a:tcPr marL="62158" marR="62158" marT="31079" marB="31079" anchor="ctr"/>
                </a:tc>
                <a:extLst>
                  <a:ext uri="{0D108BD9-81ED-4DB2-BD59-A6C34878D82A}">
                    <a16:rowId xmlns:a16="http://schemas.microsoft.com/office/drawing/2014/main" val="2129841962"/>
                  </a:ext>
                </a:extLst>
              </a:tr>
              <a:tr h="317556">
                <a:tc>
                  <a:txBody>
                    <a:bodyPr/>
                    <a:lstStyle/>
                    <a:p>
                      <a:pPr>
                        <a:buNone/>
                      </a:pPr>
                      <a:r>
                        <a:rPr lang="en-IN" sz="1200"/>
                        <a:t>5</a:t>
                      </a:r>
                    </a:p>
                  </a:txBody>
                  <a:tcPr marL="62158" marR="62158" marT="31079" marB="31079" anchor="ctr"/>
                </a:tc>
                <a:tc>
                  <a:txBody>
                    <a:bodyPr/>
                    <a:lstStyle/>
                    <a:p>
                      <a:pPr>
                        <a:buNone/>
                      </a:pPr>
                      <a:r>
                        <a:rPr lang="en-IN" sz="1200"/>
                        <a:t>wtd_gmean_Valence</a:t>
                      </a:r>
                    </a:p>
                  </a:txBody>
                  <a:tcPr marL="62158" marR="62158" marT="31079" marB="31079" anchor="ctr"/>
                </a:tc>
                <a:tc>
                  <a:txBody>
                    <a:bodyPr/>
                    <a:lstStyle/>
                    <a:p>
                      <a:pPr>
                        <a:buNone/>
                      </a:pPr>
                      <a:r>
                        <a:rPr lang="en-IN" sz="1200"/>
                        <a:t>0.049537</a:t>
                      </a:r>
                    </a:p>
                  </a:txBody>
                  <a:tcPr marL="62158" marR="62158" marT="31079" marB="31079" anchor="ctr"/>
                </a:tc>
                <a:extLst>
                  <a:ext uri="{0D108BD9-81ED-4DB2-BD59-A6C34878D82A}">
                    <a16:rowId xmlns:a16="http://schemas.microsoft.com/office/drawing/2014/main" val="868041105"/>
                  </a:ext>
                </a:extLst>
              </a:tr>
              <a:tr h="317556">
                <a:tc>
                  <a:txBody>
                    <a:bodyPr/>
                    <a:lstStyle/>
                    <a:p>
                      <a:pPr>
                        <a:buNone/>
                      </a:pPr>
                      <a:r>
                        <a:rPr lang="en-IN" sz="1200"/>
                        <a:t>6</a:t>
                      </a:r>
                    </a:p>
                  </a:txBody>
                  <a:tcPr marL="62158" marR="62158" marT="31079" marB="31079" anchor="ctr"/>
                </a:tc>
                <a:tc>
                  <a:txBody>
                    <a:bodyPr/>
                    <a:lstStyle/>
                    <a:p>
                      <a:pPr>
                        <a:buNone/>
                      </a:pPr>
                      <a:r>
                        <a:rPr lang="en-IN" sz="1200"/>
                        <a:t>mean_Valence</a:t>
                      </a:r>
                    </a:p>
                  </a:txBody>
                  <a:tcPr marL="62158" marR="62158" marT="31079" marB="31079" anchor="ctr"/>
                </a:tc>
                <a:tc>
                  <a:txBody>
                    <a:bodyPr/>
                    <a:lstStyle/>
                    <a:p>
                      <a:pPr>
                        <a:buNone/>
                      </a:pPr>
                      <a:r>
                        <a:rPr lang="en-IN" sz="1200"/>
                        <a:t>0.040668</a:t>
                      </a:r>
                    </a:p>
                  </a:txBody>
                  <a:tcPr marL="62158" marR="62158" marT="31079" marB="31079" anchor="ctr"/>
                </a:tc>
                <a:extLst>
                  <a:ext uri="{0D108BD9-81ED-4DB2-BD59-A6C34878D82A}">
                    <a16:rowId xmlns:a16="http://schemas.microsoft.com/office/drawing/2014/main" val="1594846734"/>
                  </a:ext>
                </a:extLst>
              </a:tr>
              <a:tr h="317556">
                <a:tc>
                  <a:txBody>
                    <a:bodyPr/>
                    <a:lstStyle/>
                    <a:p>
                      <a:pPr>
                        <a:buNone/>
                      </a:pPr>
                      <a:r>
                        <a:rPr lang="en-IN" sz="1200"/>
                        <a:t>7</a:t>
                      </a:r>
                    </a:p>
                  </a:txBody>
                  <a:tcPr marL="62158" marR="62158" marT="31079" marB="31079" anchor="ctr"/>
                </a:tc>
                <a:tc>
                  <a:txBody>
                    <a:bodyPr/>
                    <a:lstStyle/>
                    <a:p>
                      <a:pPr>
                        <a:buNone/>
                      </a:pPr>
                      <a:r>
                        <a:rPr lang="en-IN" sz="1200"/>
                        <a:t>wtd_mean_Valence</a:t>
                      </a:r>
                    </a:p>
                  </a:txBody>
                  <a:tcPr marL="62158" marR="62158" marT="31079" marB="31079" anchor="ctr"/>
                </a:tc>
                <a:tc>
                  <a:txBody>
                    <a:bodyPr/>
                    <a:lstStyle/>
                    <a:p>
                      <a:pPr>
                        <a:buNone/>
                      </a:pPr>
                      <a:r>
                        <a:rPr lang="en-IN" sz="1200"/>
                        <a:t>0.040234</a:t>
                      </a:r>
                    </a:p>
                  </a:txBody>
                  <a:tcPr marL="62158" marR="62158" marT="31079" marB="31079" anchor="ctr"/>
                </a:tc>
                <a:extLst>
                  <a:ext uri="{0D108BD9-81ED-4DB2-BD59-A6C34878D82A}">
                    <a16:rowId xmlns:a16="http://schemas.microsoft.com/office/drawing/2014/main" val="3142140922"/>
                  </a:ext>
                </a:extLst>
              </a:tr>
              <a:tr h="317556">
                <a:tc>
                  <a:txBody>
                    <a:bodyPr/>
                    <a:lstStyle/>
                    <a:p>
                      <a:pPr>
                        <a:buNone/>
                      </a:pPr>
                      <a:r>
                        <a:rPr lang="en-IN" sz="1200"/>
                        <a:t>8</a:t>
                      </a:r>
                    </a:p>
                  </a:txBody>
                  <a:tcPr marL="62158" marR="62158" marT="31079" marB="31079" anchor="ctr"/>
                </a:tc>
                <a:tc>
                  <a:txBody>
                    <a:bodyPr/>
                    <a:lstStyle/>
                    <a:p>
                      <a:pPr>
                        <a:buNone/>
                      </a:pPr>
                      <a:r>
                        <a:rPr lang="en-IN" sz="1200"/>
                        <a:t>wtd_entropy_Valence</a:t>
                      </a:r>
                    </a:p>
                  </a:txBody>
                  <a:tcPr marL="62158" marR="62158" marT="31079" marB="31079" anchor="ctr"/>
                </a:tc>
                <a:tc>
                  <a:txBody>
                    <a:bodyPr/>
                    <a:lstStyle/>
                    <a:p>
                      <a:pPr>
                        <a:buNone/>
                      </a:pPr>
                      <a:r>
                        <a:rPr lang="en-IN" sz="1200"/>
                        <a:t>0.034892</a:t>
                      </a:r>
                    </a:p>
                  </a:txBody>
                  <a:tcPr marL="62158" marR="62158" marT="31079" marB="31079" anchor="ctr"/>
                </a:tc>
                <a:extLst>
                  <a:ext uri="{0D108BD9-81ED-4DB2-BD59-A6C34878D82A}">
                    <a16:rowId xmlns:a16="http://schemas.microsoft.com/office/drawing/2014/main" val="3305170164"/>
                  </a:ext>
                </a:extLst>
              </a:tr>
              <a:tr h="317556">
                <a:tc>
                  <a:txBody>
                    <a:bodyPr/>
                    <a:lstStyle/>
                    <a:p>
                      <a:pPr>
                        <a:buNone/>
                      </a:pPr>
                      <a:r>
                        <a:rPr lang="en-IN" sz="1200"/>
                        <a:t>9</a:t>
                      </a:r>
                    </a:p>
                  </a:txBody>
                  <a:tcPr marL="62158" marR="62158" marT="31079" marB="31079" anchor="ctr"/>
                </a:tc>
                <a:tc>
                  <a:txBody>
                    <a:bodyPr/>
                    <a:lstStyle/>
                    <a:p>
                      <a:pPr>
                        <a:buNone/>
                      </a:pPr>
                      <a:r>
                        <a:rPr lang="en-IN" sz="1200"/>
                        <a:t>entropy_Valence</a:t>
                      </a:r>
                    </a:p>
                  </a:txBody>
                  <a:tcPr marL="62158" marR="62158" marT="31079" marB="31079" anchor="ctr"/>
                </a:tc>
                <a:tc>
                  <a:txBody>
                    <a:bodyPr/>
                    <a:lstStyle/>
                    <a:p>
                      <a:pPr>
                        <a:buNone/>
                      </a:pPr>
                      <a:r>
                        <a:rPr lang="en-IN" sz="1200"/>
                        <a:t>0.034084</a:t>
                      </a:r>
                    </a:p>
                  </a:txBody>
                  <a:tcPr marL="62158" marR="62158" marT="31079" marB="31079" anchor="ctr"/>
                </a:tc>
                <a:extLst>
                  <a:ext uri="{0D108BD9-81ED-4DB2-BD59-A6C34878D82A}">
                    <a16:rowId xmlns:a16="http://schemas.microsoft.com/office/drawing/2014/main" val="923976464"/>
                  </a:ext>
                </a:extLst>
              </a:tr>
              <a:tr h="317556">
                <a:tc>
                  <a:txBody>
                    <a:bodyPr/>
                    <a:lstStyle/>
                    <a:p>
                      <a:pPr>
                        <a:buNone/>
                      </a:pPr>
                      <a:r>
                        <a:rPr lang="en-IN" sz="1200"/>
                        <a:t>10</a:t>
                      </a:r>
                    </a:p>
                  </a:txBody>
                  <a:tcPr marL="62158" marR="62158" marT="31079" marB="31079" anchor="ctr"/>
                </a:tc>
                <a:tc>
                  <a:txBody>
                    <a:bodyPr/>
                    <a:lstStyle/>
                    <a:p>
                      <a:pPr>
                        <a:buNone/>
                      </a:pPr>
                      <a:r>
                        <a:rPr lang="en-IN" sz="1200"/>
                        <a:t>wtd_entropy_atomic_mass</a:t>
                      </a:r>
                    </a:p>
                  </a:txBody>
                  <a:tcPr marL="62158" marR="62158" marT="31079" marB="31079" anchor="ctr"/>
                </a:tc>
                <a:tc>
                  <a:txBody>
                    <a:bodyPr/>
                    <a:lstStyle/>
                    <a:p>
                      <a:pPr>
                        <a:buNone/>
                      </a:pPr>
                      <a:r>
                        <a:rPr lang="en-IN" sz="1200"/>
                        <a:t>0.033579</a:t>
                      </a:r>
                    </a:p>
                  </a:txBody>
                  <a:tcPr marL="62158" marR="62158" marT="31079" marB="31079" anchor="ctr"/>
                </a:tc>
                <a:extLst>
                  <a:ext uri="{0D108BD9-81ED-4DB2-BD59-A6C34878D82A}">
                    <a16:rowId xmlns:a16="http://schemas.microsoft.com/office/drawing/2014/main" val="1242617252"/>
                  </a:ext>
                </a:extLst>
              </a:tr>
              <a:tr h="317556">
                <a:tc>
                  <a:txBody>
                    <a:bodyPr/>
                    <a:lstStyle/>
                    <a:p>
                      <a:pPr>
                        <a:buNone/>
                      </a:pPr>
                      <a:r>
                        <a:rPr lang="en-IN" sz="1200"/>
                        <a:t>11</a:t>
                      </a:r>
                    </a:p>
                  </a:txBody>
                  <a:tcPr marL="62158" marR="62158" marT="31079" marB="31079" anchor="ctr"/>
                </a:tc>
                <a:tc>
                  <a:txBody>
                    <a:bodyPr/>
                    <a:lstStyle/>
                    <a:p>
                      <a:pPr>
                        <a:buNone/>
                      </a:pPr>
                      <a:r>
                        <a:rPr lang="en-IN" sz="1200"/>
                        <a:t>wtd_mean_ThermalConductivity</a:t>
                      </a:r>
                    </a:p>
                  </a:txBody>
                  <a:tcPr marL="62158" marR="62158" marT="31079" marB="31079" anchor="ctr"/>
                </a:tc>
                <a:tc>
                  <a:txBody>
                    <a:bodyPr/>
                    <a:lstStyle/>
                    <a:p>
                      <a:pPr>
                        <a:buNone/>
                      </a:pPr>
                      <a:r>
                        <a:rPr lang="en-IN" sz="1200"/>
                        <a:t>0.026898</a:t>
                      </a:r>
                    </a:p>
                  </a:txBody>
                  <a:tcPr marL="62158" marR="62158" marT="31079" marB="31079" anchor="ctr"/>
                </a:tc>
                <a:extLst>
                  <a:ext uri="{0D108BD9-81ED-4DB2-BD59-A6C34878D82A}">
                    <a16:rowId xmlns:a16="http://schemas.microsoft.com/office/drawing/2014/main" val="4293225050"/>
                  </a:ext>
                </a:extLst>
              </a:tr>
              <a:tr h="317556">
                <a:tc>
                  <a:txBody>
                    <a:bodyPr/>
                    <a:lstStyle/>
                    <a:p>
                      <a:pPr>
                        <a:buNone/>
                      </a:pPr>
                      <a:r>
                        <a:rPr lang="en-IN" sz="1200"/>
                        <a:t>12</a:t>
                      </a:r>
                    </a:p>
                  </a:txBody>
                  <a:tcPr marL="62158" marR="62158" marT="31079" marB="31079" anchor="ctr"/>
                </a:tc>
                <a:tc>
                  <a:txBody>
                    <a:bodyPr/>
                    <a:lstStyle/>
                    <a:p>
                      <a:pPr>
                        <a:buNone/>
                      </a:pPr>
                      <a:r>
                        <a:rPr lang="en-IN" sz="1200"/>
                        <a:t>gmean_Density</a:t>
                      </a:r>
                    </a:p>
                  </a:txBody>
                  <a:tcPr marL="62158" marR="62158" marT="31079" marB="31079" anchor="ctr"/>
                </a:tc>
                <a:tc>
                  <a:txBody>
                    <a:bodyPr/>
                    <a:lstStyle/>
                    <a:p>
                      <a:pPr>
                        <a:buNone/>
                      </a:pPr>
                      <a:r>
                        <a:rPr lang="en-IN" sz="1200"/>
                        <a:t>0.026831</a:t>
                      </a:r>
                    </a:p>
                  </a:txBody>
                  <a:tcPr marL="62158" marR="62158" marT="31079" marB="31079" anchor="ctr"/>
                </a:tc>
                <a:extLst>
                  <a:ext uri="{0D108BD9-81ED-4DB2-BD59-A6C34878D82A}">
                    <a16:rowId xmlns:a16="http://schemas.microsoft.com/office/drawing/2014/main" val="2407459278"/>
                  </a:ext>
                </a:extLst>
              </a:tr>
              <a:tr h="317556">
                <a:tc>
                  <a:txBody>
                    <a:bodyPr/>
                    <a:lstStyle/>
                    <a:p>
                      <a:pPr>
                        <a:buNone/>
                      </a:pPr>
                      <a:r>
                        <a:rPr lang="en-IN" sz="1200"/>
                        <a:t>13</a:t>
                      </a:r>
                    </a:p>
                  </a:txBody>
                  <a:tcPr marL="62158" marR="62158" marT="31079" marB="31079" anchor="ctr"/>
                </a:tc>
                <a:tc>
                  <a:txBody>
                    <a:bodyPr/>
                    <a:lstStyle/>
                    <a:p>
                      <a:pPr>
                        <a:buNone/>
                      </a:pPr>
                      <a:r>
                        <a:rPr lang="en-IN" sz="1200"/>
                        <a:t>wtd_entropy_FusionHeat</a:t>
                      </a:r>
                    </a:p>
                  </a:txBody>
                  <a:tcPr marL="62158" marR="62158" marT="31079" marB="31079" anchor="ctr"/>
                </a:tc>
                <a:tc>
                  <a:txBody>
                    <a:bodyPr/>
                    <a:lstStyle/>
                    <a:p>
                      <a:pPr>
                        <a:buNone/>
                      </a:pPr>
                      <a:r>
                        <a:rPr lang="en-IN" sz="1200"/>
                        <a:t>0.020025</a:t>
                      </a:r>
                    </a:p>
                  </a:txBody>
                  <a:tcPr marL="62158" marR="62158" marT="31079" marB="31079" anchor="ctr"/>
                </a:tc>
                <a:extLst>
                  <a:ext uri="{0D108BD9-81ED-4DB2-BD59-A6C34878D82A}">
                    <a16:rowId xmlns:a16="http://schemas.microsoft.com/office/drawing/2014/main" val="1460328123"/>
                  </a:ext>
                </a:extLst>
              </a:tr>
              <a:tr h="317556">
                <a:tc>
                  <a:txBody>
                    <a:bodyPr/>
                    <a:lstStyle/>
                    <a:p>
                      <a:pPr>
                        <a:buNone/>
                      </a:pPr>
                      <a:r>
                        <a:rPr lang="en-IN" sz="1200"/>
                        <a:t>14</a:t>
                      </a:r>
                    </a:p>
                  </a:txBody>
                  <a:tcPr marL="62158" marR="62158" marT="31079" marB="31079" anchor="ctr"/>
                </a:tc>
                <a:tc>
                  <a:txBody>
                    <a:bodyPr/>
                    <a:lstStyle/>
                    <a:p>
                      <a:pPr>
                        <a:buNone/>
                      </a:pPr>
                      <a:r>
                        <a:rPr lang="en-IN" sz="1200"/>
                        <a:t>range_fie</a:t>
                      </a:r>
                    </a:p>
                  </a:txBody>
                  <a:tcPr marL="62158" marR="62158" marT="31079" marB="31079" anchor="ctr"/>
                </a:tc>
                <a:tc>
                  <a:txBody>
                    <a:bodyPr/>
                    <a:lstStyle/>
                    <a:p>
                      <a:pPr>
                        <a:buNone/>
                      </a:pPr>
                      <a:r>
                        <a:rPr lang="en-IN" sz="1200"/>
                        <a:t>0.019747</a:t>
                      </a:r>
                    </a:p>
                  </a:txBody>
                  <a:tcPr marL="62158" marR="62158" marT="31079" marB="31079" anchor="ctr"/>
                </a:tc>
                <a:extLst>
                  <a:ext uri="{0D108BD9-81ED-4DB2-BD59-A6C34878D82A}">
                    <a16:rowId xmlns:a16="http://schemas.microsoft.com/office/drawing/2014/main" val="419960926"/>
                  </a:ext>
                </a:extLst>
              </a:tr>
              <a:tr h="317556">
                <a:tc>
                  <a:txBody>
                    <a:bodyPr/>
                    <a:lstStyle/>
                    <a:p>
                      <a:pPr>
                        <a:buNone/>
                      </a:pPr>
                      <a:r>
                        <a:rPr lang="en-IN" sz="1200"/>
                        <a:t>15</a:t>
                      </a:r>
                    </a:p>
                  </a:txBody>
                  <a:tcPr marL="62158" marR="62158" marT="31079" marB="31079" anchor="ctr"/>
                </a:tc>
                <a:tc>
                  <a:txBody>
                    <a:bodyPr/>
                    <a:lstStyle/>
                    <a:p>
                      <a:pPr>
                        <a:buNone/>
                      </a:pPr>
                      <a:r>
                        <a:rPr lang="en-IN" sz="1200"/>
                        <a:t>wtd_std_ElectronAffinity</a:t>
                      </a:r>
                    </a:p>
                  </a:txBody>
                  <a:tcPr marL="62158" marR="62158" marT="31079" marB="31079" anchor="ctr"/>
                </a:tc>
                <a:tc>
                  <a:txBody>
                    <a:bodyPr/>
                    <a:lstStyle/>
                    <a:p>
                      <a:pPr>
                        <a:buNone/>
                      </a:pPr>
                      <a:r>
                        <a:rPr lang="en-IN" sz="1200"/>
                        <a:t>0.019642</a:t>
                      </a:r>
                    </a:p>
                  </a:txBody>
                  <a:tcPr marL="62158" marR="62158" marT="31079" marB="31079" anchor="ctr"/>
                </a:tc>
                <a:extLst>
                  <a:ext uri="{0D108BD9-81ED-4DB2-BD59-A6C34878D82A}">
                    <a16:rowId xmlns:a16="http://schemas.microsoft.com/office/drawing/2014/main" val="960996228"/>
                  </a:ext>
                </a:extLst>
              </a:tr>
              <a:tr h="317556">
                <a:tc>
                  <a:txBody>
                    <a:bodyPr/>
                    <a:lstStyle/>
                    <a:p>
                      <a:pPr>
                        <a:buNone/>
                      </a:pPr>
                      <a:r>
                        <a:rPr lang="en-IN" sz="1200"/>
                        <a:t>16</a:t>
                      </a:r>
                    </a:p>
                  </a:txBody>
                  <a:tcPr marL="62158" marR="62158" marT="31079" marB="31079" anchor="ctr"/>
                </a:tc>
                <a:tc>
                  <a:txBody>
                    <a:bodyPr/>
                    <a:lstStyle/>
                    <a:p>
                      <a:pPr>
                        <a:buNone/>
                      </a:pPr>
                      <a:r>
                        <a:rPr lang="en-IN" sz="1200"/>
                        <a:t>wtd_gmean_ThermalConductivity</a:t>
                      </a:r>
                    </a:p>
                  </a:txBody>
                  <a:tcPr marL="62158" marR="62158" marT="31079" marB="31079" anchor="ctr"/>
                </a:tc>
                <a:tc>
                  <a:txBody>
                    <a:bodyPr/>
                    <a:lstStyle/>
                    <a:p>
                      <a:pPr>
                        <a:buNone/>
                      </a:pPr>
                      <a:r>
                        <a:rPr lang="en-IN" sz="1200"/>
                        <a:t>0.017974</a:t>
                      </a:r>
                    </a:p>
                  </a:txBody>
                  <a:tcPr marL="62158" marR="62158" marT="31079" marB="31079" anchor="ctr"/>
                </a:tc>
                <a:extLst>
                  <a:ext uri="{0D108BD9-81ED-4DB2-BD59-A6C34878D82A}">
                    <a16:rowId xmlns:a16="http://schemas.microsoft.com/office/drawing/2014/main" val="4024878803"/>
                  </a:ext>
                </a:extLst>
              </a:tr>
              <a:tr h="317556">
                <a:tc>
                  <a:txBody>
                    <a:bodyPr/>
                    <a:lstStyle/>
                    <a:p>
                      <a:pPr>
                        <a:buNone/>
                      </a:pPr>
                      <a:r>
                        <a:rPr lang="en-IN" sz="1200"/>
                        <a:t>17</a:t>
                      </a:r>
                    </a:p>
                  </a:txBody>
                  <a:tcPr marL="62158" marR="62158" marT="31079" marB="31079" anchor="ctr"/>
                </a:tc>
                <a:tc>
                  <a:txBody>
                    <a:bodyPr/>
                    <a:lstStyle/>
                    <a:p>
                      <a:pPr>
                        <a:buNone/>
                      </a:pPr>
                      <a:r>
                        <a:rPr lang="en-IN" sz="1200"/>
                        <a:t>wtd_entropy_atomic_radius</a:t>
                      </a:r>
                    </a:p>
                  </a:txBody>
                  <a:tcPr marL="62158" marR="62158" marT="31079" marB="31079" anchor="ctr"/>
                </a:tc>
                <a:tc>
                  <a:txBody>
                    <a:bodyPr/>
                    <a:lstStyle/>
                    <a:p>
                      <a:pPr>
                        <a:buNone/>
                      </a:pPr>
                      <a:r>
                        <a:rPr lang="en-IN" sz="1200" dirty="0"/>
                        <a:t>0.015910</a:t>
                      </a:r>
                    </a:p>
                  </a:txBody>
                  <a:tcPr marL="62158" marR="62158" marT="31079" marB="31079" anchor="ctr"/>
                </a:tc>
                <a:extLst>
                  <a:ext uri="{0D108BD9-81ED-4DB2-BD59-A6C34878D82A}">
                    <a16:rowId xmlns:a16="http://schemas.microsoft.com/office/drawing/2014/main" val="640074391"/>
                  </a:ext>
                </a:extLst>
              </a:tr>
              <a:tr h="317556">
                <a:tc>
                  <a:txBody>
                    <a:bodyPr/>
                    <a:lstStyle/>
                    <a:p>
                      <a:pPr>
                        <a:buNone/>
                      </a:pPr>
                      <a:r>
                        <a:rPr lang="en-IN" sz="1200"/>
                        <a:t>18</a:t>
                      </a:r>
                    </a:p>
                  </a:txBody>
                  <a:tcPr marL="62158" marR="62158" marT="31079" marB="31079" anchor="ctr"/>
                </a:tc>
                <a:tc>
                  <a:txBody>
                    <a:bodyPr/>
                    <a:lstStyle/>
                    <a:p>
                      <a:pPr>
                        <a:buNone/>
                      </a:pPr>
                      <a:r>
                        <a:rPr lang="en-IN" sz="1200"/>
                        <a:t>wtd_std_Valence</a:t>
                      </a:r>
                    </a:p>
                  </a:txBody>
                  <a:tcPr marL="62158" marR="62158" marT="31079" marB="31079" anchor="ctr"/>
                </a:tc>
                <a:tc>
                  <a:txBody>
                    <a:bodyPr/>
                    <a:lstStyle/>
                    <a:p>
                      <a:pPr>
                        <a:buNone/>
                      </a:pPr>
                      <a:r>
                        <a:rPr lang="en-IN" sz="1200"/>
                        <a:t>0.015320</a:t>
                      </a:r>
                    </a:p>
                  </a:txBody>
                  <a:tcPr marL="62158" marR="62158" marT="31079" marB="31079" anchor="ctr"/>
                </a:tc>
                <a:extLst>
                  <a:ext uri="{0D108BD9-81ED-4DB2-BD59-A6C34878D82A}">
                    <a16:rowId xmlns:a16="http://schemas.microsoft.com/office/drawing/2014/main" val="361285414"/>
                  </a:ext>
                </a:extLst>
              </a:tr>
              <a:tr h="317556">
                <a:tc>
                  <a:txBody>
                    <a:bodyPr/>
                    <a:lstStyle/>
                    <a:p>
                      <a:pPr>
                        <a:buNone/>
                      </a:pPr>
                      <a:r>
                        <a:rPr lang="en-IN" sz="1200"/>
                        <a:t>19</a:t>
                      </a:r>
                    </a:p>
                  </a:txBody>
                  <a:tcPr marL="62158" marR="62158" marT="31079" marB="31079" anchor="ctr"/>
                </a:tc>
                <a:tc>
                  <a:txBody>
                    <a:bodyPr/>
                    <a:lstStyle/>
                    <a:p>
                      <a:pPr>
                        <a:buNone/>
                      </a:pPr>
                      <a:r>
                        <a:rPr lang="en-IN" sz="1200"/>
                        <a:t>wtd_gmean_ElectronAffinity</a:t>
                      </a:r>
                    </a:p>
                  </a:txBody>
                  <a:tcPr marL="62158" marR="62158" marT="31079" marB="31079" anchor="ctr"/>
                </a:tc>
                <a:tc>
                  <a:txBody>
                    <a:bodyPr/>
                    <a:lstStyle/>
                    <a:p>
                      <a:pPr>
                        <a:buNone/>
                      </a:pPr>
                      <a:r>
                        <a:rPr lang="en-IN" sz="1200"/>
                        <a:t>0.012450</a:t>
                      </a:r>
                    </a:p>
                  </a:txBody>
                  <a:tcPr marL="62158" marR="62158" marT="31079" marB="31079" anchor="ctr"/>
                </a:tc>
                <a:extLst>
                  <a:ext uri="{0D108BD9-81ED-4DB2-BD59-A6C34878D82A}">
                    <a16:rowId xmlns:a16="http://schemas.microsoft.com/office/drawing/2014/main" val="1813473556"/>
                  </a:ext>
                </a:extLst>
              </a:tr>
              <a:tr h="317556">
                <a:tc>
                  <a:txBody>
                    <a:bodyPr/>
                    <a:lstStyle/>
                    <a:p>
                      <a:pPr>
                        <a:buNone/>
                      </a:pPr>
                      <a:r>
                        <a:rPr lang="en-IN" sz="1200"/>
                        <a:t>20</a:t>
                      </a:r>
                    </a:p>
                  </a:txBody>
                  <a:tcPr marL="62158" marR="62158" marT="31079" marB="31079" anchor="ctr"/>
                </a:tc>
                <a:tc>
                  <a:txBody>
                    <a:bodyPr/>
                    <a:lstStyle/>
                    <a:p>
                      <a:pPr>
                        <a:buNone/>
                      </a:pPr>
                      <a:r>
                        <a:rPr lang="en-IN" sz="1200"/>
                        <a:t>wtd_std_fie</a:t>
                      </a:r>
                    </a:p>
                  </a:txBody>
                  <a:tcPr marL="62158" marR="62158" marT="31079" marB="31079" anchor="ctr"/>
                </a:tc>
                <a:tc>
                  <a:txBody>
                    <a:bodyPr/>
                    <a:lstStyle/>
                    <a:p>
                      <a:pPr>
                        <a:buNone/>
                      </a:pPr>
                      <a:r>
                        <a:rPr lang="en-IN" sz="1200" dirty="0"/>
                        <a:t>0.012417</a:t>
                      </a:r>
                    </a:p>
                  </a:txBody>
                  <a:tcPr marL="62158" marR="62158" marT="31079" marB="31079" anchor="ctr"/>
                </a:tc>
                <a:extLst>
                  <a:ext uri="{0D108BD9-81ED-4DB2-BD59-A6C34878D82A}">
                    <a16:rowId xmlns:a16="http://schemas.microsoft.com/office/drawing/2014/main" val="2379418059"/>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64037" y="969645"/>
            <a:ext cx="1251120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Feature Importance Analysis: Key Drivers of Tc</a:t>
            </a:r>
            <a:endParaRPr lang="en-US" sz="4300" dirty="0"/>
          </a:p>
        </p:txBody>
      </p:sp>
      <p:sp>
        <p:nvSpPr>
          <p:cNvPr id="5" name="Text 2"/>
          <p:cNvSpPr/>
          <p:nvPr/>
        </p:nvSpPr>
        <p:spPr>
          <a:xfrm>
            <a:off x="9712712" y="2363715"/>
            <a:ext cx="4061152"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range thermal Conductivity stands out as the most dominant feature, accounting for about 8% of the predictive power.</a:t>
            </a:r>
            <a:endParaRPr lang="en-US" sz="1900" dirty="0"/>
          </a:p>
        </p:txBody>
      </p:sp>
      <p:sp>
        <p:nvSpPr>
          <p:cNvPr id="6" name="Text 3"/>
          <p:cNvSpPr/>
          <p:nvPr/>
        </p:nvSpPr>
        <p:spPr>
          <a:xfrm>
            <a:off x="9712712" y="4516522"/>
            <a:ext cx="3815825" cy="1580198"/>
          </a:xfrm>
          <a:prstGeom prst="rect">
            <a:avLst/>
          </a:prstGeom>
          <a:noFill/>
          <a:ln/>
        </p:spPr>
        <p:txBody>
          <a:bodyPr wrap="square" lIns="0" tIns="0" rIns="0" bIns="0" rtlCol="0" anchor="t"/>
          <a:lstStyle/>
          <a:p>
            <a:pPr>
              <a:lnSpc>
                <a:spcPts val="3100"/>
              </a:lnSpc>
            </a:pPr>
            <a:r>
              <a:rPr lang="en-US" sz="1900" dirty="0">
                <a:solidFill>
                  <a:srgbClr val="DAD8E9"/>
                </a:solidFill>
                <a:latin typeface="Mukta Light" pitchFamily="34" charset="0"/>
                <a:ea typeface="Mukta Light" pitchFamily="34" charset="-122"/>
                <a:cs typeface="Mukta Light" pitchFamily="34" charset="-120"/>
              </a:rPr>
              <a:t>Other factors, such as range atomic radius, </a:t>
            </a:r>
            <a:r>
              <a:rPr lang="en-US" sz="1900" dirty="0" err="1">
                <a:solidFill>
                  <a:srgbClr val="DAD8E9"/>
                </a:solidFill>
                <a:latin typeface="Mukta Light" pitchFamily="34" charset="0"/>
                <a:ea typeface="Mukta Light" pitchFamily="34" charset="-122"/>
                <a:cs typeface="Mukta Light" pitchFamily="34" charset="-120"/>
              </a:rPr>
              <a:t>wtd</a:t>
            </a:r>
            <a:r>
              <a:rPr lang="en-US" sz="1900" dirty="0">
                <a:solidFill>
                  <a:srgbClr val="DAD8E9"/>
                </a:solidFill>
                <a:latin typeface="Mukta Light" pitchFamily="34" charset="0"/>
                <a:ea typeface="Mukta Light" pitchFamily="34" charset="-122"/>
                <a:cs typeface="Mukta Light" pitchFamily="34" charset="-120"/>
              </a:rPr>
              <a:t> std </a:t>
            </a:r>
            <a:r>
              <a:rPr lang="en-US" sz="1900" dirty="0" err="1">
                <a:solidFill>
                  <a:srgbClr val="DAD8E9"/>
                </a:solidFill>
                <a:latin typeface="Mukta Light" pitchFamily="34" charset="0"/>
                <a:ea typeface="Mukta Light" pitchFamily="34" charset="-122"/>
                <a:cs typeface="Mukta Light" pitchFamily="34" charset="-120"/>
              </a:rPr>
              <a:t>ThermalConductivity</a:t>
            </a:r>
            <a:r>
              <a:rPr lang="en-US" sz="1900" dirty="0">
                <a:solidFill>
                  <a:srgbClr val="DAD8E9"/>
                </a:solidFill>
                <a:latin typeface="Mukta Light" pitchFamily="34" charset="0"/>
                <a:ea typeface="Mukta Light" pitchFamily="34" charset="-122"/>
                <a:cs typeface="Mukta Light" pitchFamily="34" charset="-120"/>
              </a:rPr>
              <a:t>, </a:t>
            </a:r>
            <a:r>
              <a:rPr lang="en-US" sz="1900" dirty="0" err="1">
                <a:solidFill>
                  <a:srgbClr val="DAD8E9"/>
                </a:solidFill>
                <a:latin typeface="Mukta Light" pitchFamily="34" charset="0"/>
                <a:ea typeface="Mukta Light" pitchFamily="34" charset="-122"/>
                <a:cs typeface="Mukta Light" pitchFamily="34" charset="-120"/>
              </a:rPr>
              <a:t>wtd</a:t>
            </a:r>
            <a:r>
              <a:rPr lang="en-US" sz="1900" dirty="0">
                <a:solidFill>
                  <a:srgbClr val="DAD8E9"/>
                </a:solidFill>
                <a:latin typeface="Mukta Light" pitchFamily="34" charset="0"/>
                <a:ea typeface="Mukta Light" pitchFamily="34" charset="-122"/>
                <a:cs typeface="Mukta Light" pitchFamily="34" charset="-120"/>
              </a:rPr>
              <a:t> mean Valence, </a:t>
            </a:r>
            <a:r>
              <a:rPr lang="en-US" sz="1900" dirty="0" err="1">
                <a:solidFill>
                  <a:srgbClr val="DAD8E9"/>
                </a:solidFill>
                <a:latin typeface="Mukta Light" pitchFamily="34" charset="0"/>
                <a:ea typeface="Mukta Light" pitchFamily="34" charset="-122"/>
                <a:cs typeface="Mukta Light" pitchFamily="34" charset="-120"/>
              </a:rPr>
              <a:t>wtd</a:t>
            </a:r>
            <a:r>
              <a:rPr lang="en-US" sz="1900" dirty="0">
                <a:solidFill>
                  <a:srgbClr val="DAD8E9"/>
                </a:solidFill>
                <a:latin typeface="Mukta Light" pitchFamily="34" charset="0"/>
                <a:ea typeface="Mukta Light" pitchFamily="34" charset="-122"/>
                <a:cs typeface="Mukta Light" pitchFamily="34" charset="-120"/>
              </a:rPr>
              <a:t> entropy valence and the other features also contribute significantly</a:t>
            </a:r>
            <a:endParaRPr lang="en-US" sz="1900" dirty="0"/>
          </a:p>
        </p:txBody>
      </p:sp>
      <p:pic>
        <p:nvPicPr>
          <p:cNvPr id="9" name="Picture 8">
            <a:extLst>
              <a:ext uri="{FF2B5EF4-FFF2-40B4-BE49-F238E27FC236}">
                <a16:creationId xmlns:a16="http://schemas.microsoft.com/office/drawing/2014/main" id="{64BEDD64-5EB8-1C8C-D3EC-CC848152EB4C}"/>
              </a:ext>
            </a:extLst>
          </p:cNvPr>
          <p:cNvPicPr>
            <a:picLocks noChangeAspect="1"/>
          </p:cNvPicPr>
          <p:nvPr/>
        </p:nvPicPr>
        <p:blipFill>
          <a:blip r:embed="rId3"/>
          <a:stretch>
            <a:fillRect/>
          </a:stretch>
        </p:blipFill>
        <p:spPr>
          <a:xfrm>
            <a:off x="12759695" y="7705652"/>
            <a:ext cx="1759193" cy="523948"/>
          </a:xfrm>
          <a:prstGeom prst="rect">
            <a:avLst/>
          </a:prstGeom>
        </p:spPr>
      </p:pic>
      <p:sp>
        <p:nvSpPr>
          <p:cNvPr id="3" name="TextBox 2">
            <a:extLst>
              <a:ext uri="{FF2B5EF4-FFF2-40B4-BE49-F238E27FC236}">
                <a16:creationId xmlns:a16="http://schemas.microsoft.com/office/drawing/2014/main" id="{29409974-5D44-D988-56B4-F9CD86C62807}"/>
              </a:ext>
            </a:extLst>
          </p:cNvPr>
          <p:cNvSpPr txBox="1"/>
          <p:nvPr/>
        </p:nvSpPr>
        <p:spPr>
          <a:xfrm>
            <a:off x="864036" y="1824914"/>
            <a:ext cx="12511207" cy="369332"/>
          </a:xfrm>
          <a:prstGeom prst="rect">
            <a:avLst/>
          </a:prstGeom>
          <a:noFill/>
        </p:spPr>
        <p:txBody>
          <a:bodyPr wrap="square" rtlCol="0">
            <a:spAutoFit/>
          </a:bodyPr>
          <a:lstStyle/>
          <a:p>
            <a:r>
              <a:rPr lang="en-US" dirty="0">
                <a:solidFill>
                  <a:schemeClr val="bg1"/>
                </a:solidFill>
              </a:rPr>
              <a:t>The features that contribute the most to a superconductor’s critical temperature</a:t>
            </a:r>
            <a:endParaRPr lang="en-IN" dirty="0">
              <a:solidFill>
                <a:schemeClr val="bg1"/>
              </a:solidFill>
            </a:endParaRPr>
          </a:p>
        </p:txBody>
      </p:sp>
      <p:pic>
        <p:nvPicPr>
          <p:cNvPr id="8" name="Picture 7">
            <a:extLst>
              <a:ext uri="{FF2B5EF4-FFF2-40B4-BE49-F238E27FC236}">
                <a16:creationId xmlns:a16="http://schemas.microsoft.com/office/drawing/2014/main" id="{758D0C76-3E0E-A27E-09B1-7F99C8621DD4}"/>
              </a:ext>
            </a:extLst>
          </p:cNvPr>
          <p:cNvPicPr>
            <a:picLocks noChangeAspect="1"/>
          </p:cNvPicPr>
          <p:nvPr/>
        </p:nvPicPr>
        <p:blipFill>
          <a:blip r:embed="rId4"/>
          <a:stretch>
            <a:fillRect/>
          </a:stretch>
        </p:blipFill>
        <p:spPr>
          <a:xfrm>
            <a:off x="994294" y="2486722"/>
            <a:ext cx="6822711" cy="452936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AC737-B519-84D4-5FF8-BF29B7272883}"/>
              </a:ext>
            </a:extLst>
          </p:cNvPr>
          <p:cNvPicPr>
            <a:picLocks noChangeAspect="1"/>
          </p:cNvPicPr>
          <p:nvPr/>
        </p:nvPicPr>
        <p:blipFill>
          <a:blip r:embed="rId2"/>
          <a:stretch>
            <a:fillRect/>
          </a:stretch>
        </p:blipFill>
        <p:spPr>
          <a:xfrm>
            <a:off x="12759695" y="7705652"/>
            <a:ext cx="1759193" cy="523948"/>
          </a:xfrm>
          <a:prstGeom prst="rect">
            <a:avLst/>
          </a:prstGeom>
        </p:spPr>
      </p:pic>
      <p:pic>
        <p:nvPicPr>
          <p:cNvPr id="4" name="Picture 3">
            <a:extLst>
              <a:ext uri="{FF2B5EF4-FFF2-40B4-BE49-F238E27FC236}">
                <a16:creationId xmlns:a16="http://schemas.microsoft.com/office/drawing/2014/main" id="{1DD35C10-4911-4DB1-0B6F-C03B4EFC5421}"/>
              </a:ext>
            </a:extLst>
          </p:cNvPr>
          <p:cNvPicPr>
            <a:picLocks noChangeAspect="1"/>
          </p:cNvPicPr>
          <p:nvPr/>
        </p:nvPicPr>
        <p:blipFill>
          <a:blip r:embed="rId3"/>
          <a:stretch>
            <a:fillRect/>
          </a:stretch>
        </p:blipFill>
        <p:spPr>
          <a:xfrm>
            <a:off x="5294032" y="731159"/>
            <a:ext cx="8255522" cy="6974493"/>
          </a:xfrm>
          <a:prstGeom prst="rect">
            <a:avLst/>
          </a:prstGeom>
        </p:spPr>
      </p:pic>
      <p:sp>
        <p:nvSpPr>
          <p:cNvPr id="5" name="Text 0">
            <a:extLst>
              <a:ext uri="{FF2B5EF4-FFF2-40B4-BE49-F238E27FC236}">
                <a16:creationId xmlns:a16="http://schemas.microsoft.com/office/drawing/2014/main" id="{60A2A8D2-5A9E-4DBC-B96C-3201172FEBD0}"/>
              </a:ext>
            </a:extLst>
          </p:cNvPr>
          <p:cNvSpPr/>
          <p:nvPr/>
        </p:nvSpPr>
        <p:spPr>
          <a:xfrm>
            <a:off x="864037" y="2254435"/>
            <a:ext cx="4043629"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Feature </a:t>
            </a:r>
          </a:p>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Importance </a:t>
            </a:r>
          </a:p>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Analysis:</a:t>
            </a:r>
          </a:p>
          <a:p>
            <a:pPr marL="0" indent="0" algn="l">
              <a:lnSpc>
                <a:spcPts val="5400"/>
              </a:lnSpc>
              <a:buNone/>
            </a:pPr>
            <a:r>
              <a:rPr lang="en-US" sz="4300" dirty="0">
                <a:solidFill>
                  <a:srgbClr val="C6BFEE"/>
                </a:solidFill>
                <a:latin typeface="Prompt Medium" pitchFamily="34" charset="0"/>
                <a:cs typeface="Prompt Medium" pitchFamily="34" charset="-120"/>
              </a:rPr>
              <a:t>Correlation</a:t>
            </a:r>
          </a:p>
          <a:p>
            <a:pPr marL="0" indent="0" algn="l">
              <a:lnSpc>
                <a:spcPts val="5400"/>
              </a:lnSpc>
              <a:buNone/>
            </a:pPr>
            <a:r>
              <a:rPr lang="en-US" sz="4300" dirty="0">
                <a:solidFill>
                  <a:srgbClr val="C6BFEE"/>
                </a:solidFill>
                <a:latin typeface="Prompt Medium" pitchFamily="34" charset="0"/>
                <a:cs typeface="Prompt Medium" pitchFamily="34" charset="-120"/>
              </a:rPr>
              <a:t>Matrix</a:t>
            </a:r>
            <a:endParaRPr lang="en-US" sz="4300" dirty="0"/>
          </a:p>
        </p:txBody>
      </p:sp>
    </p:spTree>
    <p:extLst>
      <p:ext uri="{BB962C8B-B14F-4D97-AF65-F5344CB8AC3E}">
        <p14:creationId xmlns:p14="http://schemas.microsoft.com/office/powerpoint/2010/main" val="2372168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452795" y="462677"/>
            <a:ext cx="5209461" cy="359331"/>
          </a:xfrm>
          <a:prstGeom prst="rect">
            <a:avLst/>
          </a:prstGeom>
          <a:noFill/>
          <a:ln/>
        </p:spPr>
        <p:txBody>
          <a:bodyPr wrap="none" lIns="0" tIns="0" rIns="0" bIns="0" rtlCol="0" anchor="t"/>
          <a:lstStyle/>
          <a:p>
            <a:pPr marL="0" indent="0" algn="l">
              <a:lnSpc>
                <a:spcPts val="2800"/>
              </a:lnSpc>
              <a:buNone/>
            </a:pPr>
            <a:r>
              <a:rPr lang="en-US" sz="2250" dirty="0">
                <a:solidFill>
                  <a:srgbClr val="C6BFEE"/>
                </a:solidFill>
                <a:latin typeface="Prompt Medium" pitchFamily="34" charset="0"/>
                <a:ea typeface="Prompt Medium" pitchFamily="34" charset="-122"/>
                <a:cs typeface="Prompt Medium" pitchFamily="34" charset="-120"/>
              </a:rPr>
              <a:t>PCA Feature Importance: Key Drivers</a:t>
            </a:r>
            <a:endParaRPr lang="en-US" sz="2250" dirty="0"/>
          </a:p>
        </p:txBody>
      </p:sp>
      <p:sp>
        <p:nvSpPr>
          <p:cNvPr id="3" name="Text 1"/>
          <p:cNvSpPr/>
          <p:nvPr/>
        </p:nvSpPr>
        <p:spPr>
          <a:xfrm>
            <a:off x="452796" y="1080730"/>
            <a:ext cx="13129390" cy="458138"/>
          </a:xfrm>
          <a:prstGeom prst="rect">
            <a:avLst/>
          </a:prstGeom>
          <a:noFill/>
          <a:ln/>
        </p:spPr>
        <p:txBody>
          <a:bodyPr wrap="none" lIns="0" tIns="0" rIns="0" bIns="0" rtlCol="0" anchor="t"/>
          <a:lstStyle/>
          <a:p>
            <a:pPr marL="0" indent="0" algn="l">
              <a:lnSpc>
                <a:spcPts val="1600"/>
              </a:lnSpc>
              <a:buNone/>
            </a:pPr>
            <a:r>
              <a:rPr lang="en-US" dirty="0">
                <a:solidFill>
                  <a:srgbClr val="DAD8E9"/>
                </a:solidFill>
                <a:latin typeface="Mukta Light" pitchFamily="34" charset="0"/>
                <a:ea typeface="Mukta Light" pitchFamily="34" charset="-122"/>
                <a:cs typeface="Mukta Light" pitchFamily="34" charset="-120"/>
              </a:rPr>
              <a:t>After applying Principal Component Analysis (PCA) for dimensionality reduction , the most important/ the five Principal components that contribute </a:t>
            </a:r>
          </a:p>
          <a:p>
            <a:pPr marL="0" indent="0" algn="l">
              <a:lnSpc>
                <a:spcPts val="1600"/>
              </a:lnSpc>
              <a:buNone/>
            </a:pPr>
            <a:r>
              <a:rPr lang="en-US" dirty="0">
                <a:solidFill>
                  <a:srgbClr val="DAD8E9"/>
                </a:solidFill>
                <a:latin typeface="Mukta Light" pitchFamily="34" charset="0"/>
                <a:ea typeface="Mukta Light" pitchFamily="34" charset="-122"/>
                <a:cs typeface="Mukta Light" pitchFamily="34" charset="-120"/>
              </a:rPr>
              <a:t>the </a:t>
            </a:r>
            <a:r>
              <a:rPr lang="en-US" dirty="0">
                <a:solidFill>
                  <a:srgbClr val="DAD8E9"/>
                </a:solidFill>
                <a:latin typeface="Mukta Light" pitchFamily="34" charset="0"/>
                <a:cs typeface="Mukta Light" pitchFamily="34" charset="-120"/>
              </a:rPr>
              <a:t>most in the Random forest model </a:t>
            </a:r>
            <a:endParaRPr lang="en-US" dirty="0"/>
          </a:p>
        </p:txBody>
      </p:sp>
      <p:sp>
        <p:nvSpPr>
          <p:cNvPr id="16" name="Shape 12"/>
          <p:cNvSpPr/>
          <p:nvPr/>
        </p:nvSpPr>
        <p:spPr>
          <a:xfrm>
            <a:off x="452795" y="3089553"/>
            <a:ext cx="6797754" cy="932021"/>
          </a:xfrm>
          <a:prstGeom prst="roundRect">
            <a:avLst>
              <a:gd name="adj" fmla="val 7849"/>
            </a:avLst>
          </a:prstGeom>
          <a:solidFill>
            <a:srgbClr val="0B0C23">
              <a:alpha val="95000"/>
            </a:srgbClr>
          </a:solidFill>
          <a:ln/>
        </p:spPr>
        <p:txBody>
          <a:bodyPr/>
          <a:lstStyle/>
          <a:p>
            <a:endParaRPr lang="en-IN" dirty="0"/>
          </a:p>
        </p:txBody>
      </p:sp>
      <p:sp>
        <p:nvSpPr>
          <p:cNvPr id="22" name="Shape 17"/>
          <p:cNvSpPr/>
          <p:nvPr/>
        </p:nvSpPr>
        <p:spPr>
          <a:xfrm>
            <a:off x="7379851" y="3089553"/>
            <a:ext cx="6797754" cy="932021"/>
          </a:xfrm>
          <a:prstGeom prst="roundRect">
            <a:avLst>
              <a:gd name="adj" fmla="val 7849"/>
            </a:avLst>
          </a:prstGeom>
          <a:solidFill>
            <a:srgbClr val="0B0C23">
              <a:alpha val="95000"/>
            </a:srgbClr>
          </a:solidFill>
          <a:ln/>
        </p:spPr>
      </p:sp>
      <p:pic>
        <p:nvPicPr>
          <p:cNvPr id="33" name="Picture 32">
            <a:extLst>
              <a:ext uri="{FF2B5EF4-FFF2-40B4-BE49-F238E27FC236}">
                <a16:creationId xmlns:a16="http://schemas.microsoft.com/office/drawing/2014/main" id="{33CD7BEE-10D9-6A55-620D-CA632E193541}"/>
              </a:ext>
            </a:extLst>
          </p:cNvPr>
          <p:cNvPicPr>
            <a:picLocks noChangeAspect="1"/>
          </p:cNvPicPr>
          <p:nvPr/>
        </p:nvPicPr>
        <p:blipFill>
          <a:blip r:embed="rId3"/>
          <a:stretch>
            <a:fillRect/>
          </a:stretch>
        </p:blipFill>
        <p:spPr>
          <a:xfrm>
            <a:off x="12759695" y="7705652"/>
            <a:ext cx="1759193" cy="523948"/>
          </a:xfrm>
          <a:prstGeom prst="rect">
            <a:avLst/>
          </a:prstGeom>
        </p:spPr>
      </p:pic>
      <p:graphicFrame>
        <p:nvGraphicFramePr>
          <p:cNvPr id="4" name="Table 3">
            <a:extLst>
              <a:ext uri="{FF2B5EF4-FFF2-40B4-BE49-F238E27FC236}">
                <a16:creationId xmlns:a16="http://schemas.microsoft.com/office/drawing/2014/main" id="{F2B7FE47-E957-ABCA-8027-1E0A6EE2B16C}"/>
              </a:ext>
            </a:extLst>
          </p:cNvPr>
          <p:cNvGraphicFramePr>
            <a:graphicFrameLocks noGrp="1"/>
          </p:cNvGraphicFramePr>
          <p:nvPr>
            <p:extLst>
              <p:ext uri="{D42A27DB-BD31-4B8C-83A1-F6EECF244321}">
                <p14:modId xmlns:p14="http://schemas.microsoft.com/office/powerpoint/2010/main" val="1542083251"/>
              </p:ext>
            </p:extLst>
          </p:nvPr>
        </p:nvGraphicFramePr>
        <p:xfrm>
          <a:off x="7933532" y="3499751"/>
          <a:ext cx="6244074" cy="2194560"/>
        </p:xfrm>
        <a:graphic>
          <a:graphicData uri="http://schemas.openxmlformats.org/drawingml/2006/table">
            <a:tbl>
              <a:tblPr>
                <a:tableStyleId>{35758FB7-9AC5-4552-8A53-C91805E547FA}</a:tableStyleId>
              </a:tblPr>
              <a:tblGrid>
                <a:gridCol w="3122037">
                  <a:extLst>
                    <a:ext uri="{9D8B030D-6E8A-4147-A177-3AD203B41FA5}">
                      <a16:colId xmlns:a16="http://schemas.microsoft.com/office/drawing/2014/main" val="3447900864"/>
                    </a:ext>
                  </a:extLst>
                </a:gridCol>
                <a:gridCol w="3122037">
                  <a:extLst>
                    <a:ext uri="{9D8B030D-6E8A-4147-A177-3AD203B41FA5}">
                      <a16:colId xmlns:a16="http://schemas.microsoft.com/office/drawing/2014/main" val="2712449330"/>
                    </a:ext>
                  </a:extLst>
                </a:gridCol>
              </a:tblGrid>
              <a:tr h="0">
                <a:tc>
                  <a:txBody>
                    <a:bodyPr/>
                    <a:lstStyle/>
                    <a:p>
                      <a:r>
                        <a:rPr lang="en-IN">
                          <a:solidFill>
                            <a:schemeClr val="tx1"/>
                          </a:solidFill>
                        </a:rPr>
                        <a:t>Principal Component</a:t>
                      </a:r>
                    </a:p>
                  </a:txBody>
                  <a:tcPr anchor="ctr"/>
                </a:tc>
                <a:tc>
                  <a:txBody>
                    <a:bodyPr/>
                    <a:lstStyle/>
                    <a:p>
                      <a:r>
                        <a:rPr lang="en-IN">
                          <a:solidFill>
                            <a:schemeClr val="tx1"/>
                          </a:solidFill>
                        </a:rPr>
                        <a:t>Importance</a:t>
                      </a:r>
                    </a:p>
                  </a:txBody>
                  <a:tcPr anchor="ctr"/>
                </a:tc>
                <a:extLst>
                  <a:ext uri="{0D108BD9-81ED-4DB2-BD59-A6C34878D82A}">
                    <a16:rowId xmlns:a16="http://schemas.microsoft.com/office/drawing/2014/main" val="2168297519"/>
                  </a:ext>
                </a:extLst>
              </a:tr>
              <a:tr h="0">
                <a:tc>
                  <a:txBody>
                    <a:bodyPr/>
                    <a:lstStyle/>
                    <a:p>
                      <a:r>
                        <a:rPr lang="en-IN">
                          <a:solidFill>
                            <a:schemeClr val="tx1"/>
                          </a:solidFill>
                        </a:rPr>
                        <a:t>PC 1</a:t>
                      </a:r>
                    </a:p>
                  </a:txBody>
                  <a:tcPr anchor="ctr"/>
                </a:tc>
                <a:tc>
                  <a:txBody>
                    <a:bodyPr/>
                    <a:lstStyle/>
                    <a:p>
                      <a:r>
                        <a:rPr lang="en-IN">
                          <a:solidFill>
                            <a:schemeClr val="tx1"/>
                          </a:solidFill>
                        </a:rPr>
                        <a:t>0.3473</a:t>
                      </a:r>
                    </a:p>
                  </a:txBody>
                  <a:tcPr anchor="ctr"/>
                </a:tc>
                <a:extLst>
                  <a:ext uri="{0D108BD9-81ED-4DB2-BD59-A6C34878D82A}">
                    <a16:rowId xmlns:a16="http://schemas.microsoft.com/office/drawing/2014/main" val="282723442"/>
                  </a:ext>
                </a:extLst>
              </a:tr>
              <a:tr h="0">
                <a:tc>
                  <a:txBody>
                    <a:bodyPr/>
                    <a:lstStyle/>
                    <a:p>
                      <a:r>
                        <a:rPr lang="en-IN" dirty="0">
                          <a:solidFill>
                            <a:schemeClr val="tx1"/>
                          </a:solidFill>
                        </a:rPr>
                        <a:t>PC 5</a:t>
                      </a:r>
                    </a:p>
                  </a:txBody>
                  <a:tcPr anchor="ctr"/>
                </a:tc>
                <a:tc>
                  <a:txBody>
                    <a:bodyPr/>
                    <a:lstStyle/>
                    <a:p>
                      <a:r>
                        <a:rPr lang="en-IN" dirty="0">
                          <a:solidFill>
                            <a:schemeClr val="tx1"/>
                          </a:solidFill>
                        </a:rPr>
                        <a:t>0.1196</a:t>
                      </a:r>
                    </a:p>
                  </a:txBody>
                  <a:tcPr anchor="ctr"/>
                </a:tc>
                <a:extLst>
                  <a:ext uri="{0D108BD9-81ED-4DB2-BD59-A6C34878D82A}">
                    <a16:rowId xmlns:a16="http://schemas.microsoft.com/office/drawing/2014/main" val="1685860916"/>
                  </a:ext>
                </a:extLst>
              </a:tr>
              <a:tr h="0">
                <a:tc>
                  <a:txBody>
                    <a:bodyPr/>
                    <a:lstStyle/>
                    <a:p>
                      <a:r>
                        <a:rPr lang="en-IN">
                          <a:solidFill>
                            <a:schemeClr val="tx1"/>
                          </a:solidFill>
                        </a:rPr>
                        <a:t>PC 4</a:t>
                      </a:r>
                    </a:p>
                  </a:txBody>
                  <a:tcPr anchor="ctr"/>
                </a:tc>
                <a:tc>
                  <a:txBody>
                    <a:bodyPr/>
                    <a:lstStyle/>
                    <a:p>
                      <a:r>
                        <a:rPr lang="en-IN">
                          <a:solidFill>
                            <a:schemeClr val="tx1"/>
                          </a:solidFill>
                        </a:rPr>
                        <a:t>0.0614</a:t>
                      </a:r>
                    </a:p>
                  </a:txBody>
                  <a:tcPr anchor="ctr"/>
                </a:tc>
                <a:extLst>
                  <a:ext uri="{0D108BD9-81ED-4DB2-BD59-A6C34878D82A}">
                    <a16:rowId xmlns:a16="http://schemas.microsoft.com/office/drawing/2014/main" val="1113981701"/>
                  </a:ext>
                </a:extLst>
              </a:tr>
              <a:tr h="0">
                <a:tc>
                  <a:txBody>
                    <a:bodyPr/>
                    <a:lstStyle/>
                    <a:p>
                      <a:r>
                        <a:rPr lang="en-IN">
                          <a:solidFill>
                            <a:schemeClr val="tx1"/>
                          </a:solidFill>
                        </a:rPr>
                        <a:t>PC 15</a:t>
                      </a:r>
                    </a:p>
                  </a:txBody>
                  <a:tcPr anchor="ctr"/>
                </a:tc>
                <a:tc>
                  <a:txBody>
                    <a:bodyPr/>
                    <a:lstStyle/>
                    <a:p>
                      <a:r>
                        <a:rPr lang="en-IN">
                          <a:solidFill>
                            <a:schemeClr val="tx1"/>
                          </a:solidFill>
                        </a:rPr>
                        <a:t>0.0591</a:t>
                      </a:r>
                    </a:p>
                  </a:txBody>
                  <a:tcPr anchor="ctr"/>
                </a:tc>
                <a:extLst>
                  <a:ext uri="{0D108BD9-81ED-4DB2-BD59-A6C34878D82A}">
                    <a16:rowId xmlns:a16="http://schemas.microsoft.com/office/drawing/2014/main" val="2842372895"/>
                  </a:ext>
                </a:extLst>
              </a:tr>
              <a:tr h="0">
                <a:tc>
                  <a:txBody>
                    <a:bodyPr/>
                    <a:lstStyle/>
                    <a:p>
                      <a:r>
                        <a:rPr lang="en-IN">
                          <a:solidFill>
                            <a:schemeClr val="tx1"/>
                          </a:solidFill>
                        </a:rPr>
                        <a:t>PC 12</a:t>
                      </a:r>
                    </a:p>
                  </a:txBody>
                  <a:tcPr anchor="ctr"/>
                </a:tc>
                <a:tc>
                  <a:txBody>
                    <a:bodyPr/>
                    <a:lstStyle/>
                    <a:p>
                      <a:r>
                        <a:rPr lang="en-IN" dirty="0">
                          <a:solidFill>
                            <a:schemeClr val="tx1"/>
                          </a:solidFill>
                        </a:rPr>
                        <a:t>0.0499</a:t>
                      </a:r>
                    </a:p>
                  </a:txBody>
                  <a:tcPr anchor="ctr"/>
                </a:tc>
                <a:extLst>
                  <a:ext uri="{0D108BD9-81ED-4DB2-BD59-A6C34878D82A}">
                    <a16:rowId xmlns:a16="http://schemas.microsoft.com/office/drawing/2014/main" val="2483424895"/>
                  </a:ext>
                </a:extLst>
              </a:tr>
            </a:tbl>
          </a:graphicData>
        </a:graphic>
      </p:graphicFrame>
      <p:pic>
        <p:nvPicPr>
          <p:cNvPr id="8" name="Picture 7">
            <a:extLst>
              <a:ext uri="{FF2B5EF4-FFF2-40B4-BE49-F238E27FC236}">
                <a16:creationId xmlns:a16="http://schemas.microsoft.com/office/drawing/2014/main" id="{F4BFE0F8-CFF8-5B42-A5FC-E2C673C947DB}"/>
              </a:ext>
            </a:extLst>
          </p:cNvPr>
          <p:cNvPicPr>
            <a:picLocks noChangeAspect="1"/>
          </p:cNvPicPr>
          <p:nvPr/>
        </p:nvPicPr>
        <p:blipFill>
          <a:blip r:embed="rId4"/>
          <a:stretch>
            <a:fillRect/>
          </a:stretch>
        </p:blipFill>
        <p:spPr>
          <a:xfrm>
            <a:off x="452795" y="2514096"/>
            <a:ext cx="6797754" cy="421632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3DF8B-5489-EB35-65BB-E38556A2399E}"/>
              </a:ext>
            </a:extLst>
          </p:cNvPr>
          <p:cNvPicPr>
            <a:picLocks noChangeAspect="1"/>
          </p:cNvPicPr>
          <p:nvPr/>
        </p:nvPicPr>
        <p:blipFill>
          <a:blip r:embed="rId2"/>
          <a:stretch>
            <a:fillRect/>
          </a:stretch>
        </p:blipFill>
        <p:spPr>
          <a:xfrm>
            <a:off x="12759695" y="7705652"/>
            <a:ext cx="1759193" cy="523948"/>
          </a:xfrm>
          <a:prstGeom prst="rect">
            <a:avLst/>
          </a:prstGeom>
        </p:spPr>
      </p:pic>
      <p:pic>
        <p:nvPicPr>
          <p:cNvPr id="5" name="Picture 4">
            <a:extLst>
              <a:ext uri="{FF2B5EF4-FFF2-40B4-BE49-F238E27FC236}">
                <a16:creationId xmlns:a16="http://schemas.microsoft.com/office/drawing/2014/main" id="{8FB69106-C2E0-DB6D-5152-DEE4764CF61D}"/>
              </a:ext>
            </a:extLst>
          </p:cNvPr>
          <p:cNvPicPr>
            <a:picLocks noChangeAspect="1"/>
          </p:cNvPicPr>
          <p:nvPr/>
        </p:nvPicPr>
        <p:blipFill>
          <a:blip r:embed="rId3"/>
          <a:stretch>
            <a:fillRect/>
          </a:stretch>
        </p:blipFill>
        <p:spPr>
          <a:xfrm>
            <a:off x="864037" y="2280213"/>
            <a:ext cx="6585628" cy="5211236"/>
          </a:xfrm>
          <a:prstGeom prst="rect">
            <a:avLst/>
          </a:prstGeom>
        </p:spPr>
      </p:pic>
      <p:sp>
        <p:nvSpPr>
          <p:cNvPr id="6" name="Text 0">
            <a:extLst>
              <a:ext uri="{FF2B5EF4-FFF2-40B4-BE49-F238E27FC236}">
                <a16:creationId xmlns:a16="http://schemas.microsoft.com/office/drawing/2014/main" id="{D72409E6-00D3-891C-43D4-ABBFAAD95C57}"/>
              </a:ext>
            </a:extLst>
          </p:cNvPr>
          <p:cNvSpPr/>
          <p:nvPr/>
        </p:nvSpPr>
        <p:spPr>
          <a:xfrm>
            <a:off x="864037" y="969645"/>
            <a:ext cx="12511207" cy="685800"/>
          </a:xfrm>
          <a:prstGeom prst="rect">
            <a:avLst/>
          </a:prstGeom>
          <a:noFill/>
          <a:ln/>
        </p:spPr>
        <p:txBody>
          <a:bodyPr wrap="none" lIns="0" tIns="0" rIns="0" bIns="0" rtlCol="0" anchor="t"/>
          <a:lstStyle/>
          <a:p>
            <a:pPr marL="0" indent="0" algn="l">
              <a:lnSpc>
                <a:spcPts val="5400"/>
              </a:lnSpc>
              <a:buNone/>
            </a:pPr>
            <a:endParaRPr lang="en-US" sz="4300" dirty="0"/>
          </a:p>
        </p:txBody>
      </p:sp>
      <p:sp>
        <p:nvSpPr>
          <p:cNvPr id="7" name="Text 0">
            <a:extLst>
              <a:ext uri="{FF2B5EF4-FFF2-40B4-BE49-F238E27FC236}">
                <a16:creationId xmlns:a16="http://schemas.microsoft.com/office/drawing/2014/main" id="{F7B5F31A-7FB9-B203-7748-5C7783C4E8EE}"/>
              </a:ext>
            </a:extLst>
          </p:cNvPr>
          <p:cNvSpPr/>
          <p:nvPr/>
        </p:nvSpPr>
        <p:spPr>
          <a:xfrm>
            <a:off x="864036" y="779145"/>
            <a:ext cx="1251120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Feature Selection based on feature importance</a:t>
            </a:r>
            <a:endParaRPr lang="en-US" sz="4300" dirty="0"/>
          </a:p>
        </p:txBody>
      </p:sp>
      <p:sp>
        <p:nvSpPr>
          <p:cNvPr id="9" name="TextBox 8">
            <a:extLst>
              <a:ext uri="{FF2B5EF4-FFF2-40B4-BE49-F238E27FC236}">
                <a16:creationId xmlns:a16="http://schemas.microsoft.com/office/drawing/2014/main" id="{36BFC58D-63EA-6143-CF6C-21EB10B7240D}"/>
              </a:ext>
            </a:extLst>
          </p:cNvPr>
          <p:cNvSpPr txBox="1"/>
          <p:nvPr/>
        </p:nvSpPr>
        <p:spPr>
          <a:xfrm>
            <a:off x="7682454" y="4247397"/>
            <a:ext cx="6261904" cy="1754326"/>
          </a:xfrm>
          <a:prstGeom prst="rect">
            <a:avLst/>
          </a:prstGeom>
          <a:noFill/>
        </p:spPr>
        <p:txBody>
          <a:bodyPr wrap="square" rtlCol="0">
            <a:spAutoFit/>
          </a:bodyPr>
          <a:lstStyle/>
          <a:p>
            <a:r>
              <a:rPr lang="en-US" dirty="0">
                <a:solidFill>
                  <a:schemeClr val="bg1"/>
                </a:solidFill>
              </a:rPr>
              <a:t>Since only 49 features account for about 95% of the importance, we can remove the remaining 31 features have an effect of less than 5% on the critical temperatures of the superconductors.</a:t>
            </a:r>
          </a:p>
          <a:p>
            <a:r>
              <a:rPr lang="en-US" dirty="0">
                <a:solidFill>
                  <a:schemeClr val="bg1"/>
                </a:solidFill>
              </a:rPr>
              <a:t>Using only these 49 features , we get this graph with an r2 of 0.924 which is almost the same as that of 0.925 with all 80 features.</a:t>
            </a:r>
          </a:p>
        </p:txBody>
      </p:sp>
    </p:spTree>
    <p:extLst>
      <p:ext uri="{BB962C8B-B14F-4D97-AF65-F5344CB8AC3E}">
        <p14:creationId xmlns:p14="http://schemas.microsoft.com/office/powerpoint/2010/main" val="220022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683657"/>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Key Material Properties as Features</a:t>
            </a:r>
            <a:endParaRPr lang="en-US" sz="4300" dirty="0"/>
          </a:p>
        </p:txBody>
      </p:sp>
      <p:sp>
        <p:nvSpPr>
          <p:cNvPr id="3" name="Shape 1"/>
          <p:cNvSpPr/>
          <p:nvPr/>
        </p:nvSpPr>
        <p:spPr>
          <a:xfrm>
            <a:off x="864037" y="1863209"/>
            <a:ext cx="12902327" cy="5682615"/>
          </a:xfrm>
          <a:prstGeom prst="roundRect">
            <a:avLst>
              <a:gd name="adj" fmla="val 1825"/>
            </a:avLst>
          </a:prstGeom>
          <a:noFill/>
          <a:ln w="15240">
            <a:solidFill>
              <a:srgbClr val="FFFFFF">
                <a:alpha val="24000"/>
              </a:srgbClr>
            </a:solidFill>
            <a:prstDash val="solid"/>
          </a:ln>
        </p:spPr>
      </p:sp>
      <p:sp>
        <p:nvSpPr>
          <p:cNvPr id="4" name="Shape 2"/>
          <p:cNvSpPr/>
          <p:nvPr/>
        </p:nvSpPr>
        <p:spPr>
          <a:xfrm>
            <a:off x="879277" y="1878449"/>
            <a:ext cx="12871847" cy="706517"/>
          </a:xfrm>
          <a:prstGeom prst="rect">
            <a:avLst/>
          </a:prstGeom>
          <a:solidFill>
            <a:srgbClr val="FFFFFF">
              <a:alpha val="4000"/>
            </a:srgbClr>
          </a:solidFill>
          <a:ln/>
        </p:spPr>
      </p:sp>
      <p:sp>
        <p:nvSpPr>
          <p:cNvPr id="5" name="Text 3"/>
          <p:cNvSpPr/>
          <p:nvPr/>
        </p:nvSpPr>
        <p:spPr>
          <a:xfrm>
            <a:off x="1126093" y="2034183"/>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Mass of atoms</a:t>
            </a:r>
            <a:endParaRPr lang="en-US" sz="1900" dirty="0"/>
          </a:p>
        </p:txBody>
      </p:sp>
      <p:sp>
        <p:nvSpPr>
          <p:cNvPr id="6" name="Text 4"/>
          <p:cNvSpPr/>
          <p:nvPr/>
        </p:nvSpPr>
        <p:spPr>
          <a:xfrm>
            <a:off x="7565827" y="2034183"/>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Atomic mass of constituent elements.</a:t>
            </a:r>
            <a:endParaRPr lang="en-US" sz="1900" dirty="0"/>
          </a:p>
        </p:txBody>
      </p:sp>
      <p:sp>
        <p:nvSpPr>
          <p:cNvPr id="7" name="Shape 5"/>
          <p:cNvSpPr/>
          <p:nvPr/>
        </p:nvSpPr>
        <p:spPr>
          <a:xfrm>
            <a:off x="879277" y="2584966"/>
            <a:ext cx="12871847" cy="706517"/>
          </a:xfrm>
          <a:prstGeom prst="rect">
            <a:avLst/>
          </a:prstGeom>
          <a:solidFill>
            <a:srgbClr val="000000">
              <a:alpha val="4000"/>
            </a:srgbClr>
          </a:solidFill>
          <a:ln/>
        </p:spPr>
      </p:sp>
      <p:sp>
        <p:nvSpPr>
          <p:cNvPr id="8" name="Text 6"/>
          <p:cNvSpPr/>
          <p:nvPr/>
        </p:nvSpPr>
        <p:spPr>
          <a:xfrm>
            <a:off x="1126093" y="2740700"/>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First ionization energy</a:t>
            </a:r>
            <a:endParaRPr lang="en-US" sz="1900" dirty="0"/>
          </a:p>
        </p:txBody>
      </p:sp>
      <p:sp>
        <p:nvSpPr>
          <p:cNvPr id="9" name="Text 7"/>
          <p:cNvSpPr/>
          <p:nvPr/>
        </p:nvSpPr>
        <p:spPr>
          <a:xfrm>
            <a:off x="7565827" y="2740700"/>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Energy to remove an outer electron.</a:t>
            </a:r>
            <a:endParaRPr lang="en-US" sz="1900" dirty="0"/>
          </a:p>
        </p:txBody>
      </p:sp>
      <p:sp>
        <p:nvSpPr>
          <p:cNvPr id="10" name="Shape 8"/>
          <p:cNvSpPr/>
          <p:nvPr/>
        </p:nvSpPr>
        <p:spPr>
          <a:xfrm>
            <a:off x="879277" y="3291483"/>
            <a:ext cx="12871847" cy="706517"/>
          </a:xfrm>
          <a:prstGeom prst="rect">
            <a:avLst/>
          </a:prstGeom>
          <a:solidFill>
            <a:srgbClr val="FFFFFF">
              <a:alpha val="4000"/>
            </a:srgbClr>
          </a:solidFill>
          <a:ln/>
        </p:spPr>
      </p:sp>
      <p:sp>
        <p:nvSpPr>
          <p:cNvPr id="11" name="Text 9"/>
          <p:cNvSpPr/>
          <p:nvPr/>
        </p:nvSpPr>
        <p:spPr>
          <a:xfrm>
            <a:off x="1126093" y="3447217"/>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Radius of atoms</a:t>
            </a:r>
            <a:endParaRPr lang="en-US" sz="1900" dirty="0"/>
          </a:p>
        </p:txBody>
      </p:sp>
      <p:sp>
        <p:nvSpPr>
          <p:cNvPr id="12" name="Text 10"/>
          <p:cNvSpPr/>
          <p:nvPr/>
        </p:nvSpPr>
        <p:spPr>
          <a:xfrm>
            <a:off x="7565827" y="3447217"/>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Atomic radius within the compound.</a:t>
            </a:r>
            <a:endParaRPr lang="en-US" sz="1900" dirty="0"/>
          </a:p>
        </p:txBody>
      </p:sp>
      <p:sp>
        <p:nvSpPr>
          <p:cNvPr id="13" name="Shape 11"/>
          <p:cNvSpPr/>
          <p:nvPr/>
        </p:nvSpPr>
        <p:spPr>
          <a:xfrm>
            <a:off x="879277" y="3998000"/>
            <a:ext cx="12871847" cy="706517"/>
          </a:xfrm>
          <a:prstGeom prst="rect">
            <a:avLst/>
          </a:prstGeom>
          <a:solidFill>
            <a:srgbClr val="000000">
              <a:alpha val="4000"/>
            </a:srgbClr>
          </a:solidFill>
          <a:ln/>
        </p:spPr>
      </p:sp>
      <p:sp>
        <p:nvSpPr>
          <p:cNvPr id="14" name="Text 12"/>
          <p:cNvSpPr/>
          <p:nvPr/>
        </p:nvSpPr>
        <p:spPr>
          <a:xfrm>
            <a:off x="1126093" y="4153733"/>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Material density</a:t>
            </a:r>
            <a:endParaRPr lang="en-US" sz="1900" dirty="0"/>
          </a:p>
        </p:txBody>
      </p:sp>
      <p:sp>
        <p:nvSpPr>
          <p:cNvPr id="15" name="Text 13"/>
          <p:cNvSpPr/>
          <p:nvPr/>
        </p:nvSpPr>
        <p:spPr>
          <a:xfrm>
            <a:off x="7565827" y="4153733"/>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Density of the superconducting material.</a:t>
            </a:r>
            <a:endParaRPr lang="en-US" sz="1900" dirty="0"/>
          </a:p>
        </p:txBody>
      </p:sp>
      <p:sp>
        <p:nvSpPr>
          <p:cNvPr id="16" name="Shape 14"/>
          <p:cNvSpPr/>
          <p:nvPr/>
        </p:nvSpPr>
        <p:spPr>
          <a:xfrm>
            <a:off x="879277" y="4704517"/>
            <a:ext cx="12871847" cy="706517"/>
          </a:xfrm>
          <a:prstGeom prst="rect">
            <a:avLst/>
          </a:prstGeom>
          <a:solidFill>
            <a:srgbClr val="FFFFFF">
              <a:alpha val="4000"/>
            </a:srgbClr>
          </a:solidFill>
          <a:ln/>
        </p:spPr>
      </p:sp>
      <p:sp>
        <p:nvSpPr>
          <p:cNvPr id="17" name="Text 15"/>
          <p:cNvSpPr/>
          <p:nvPr/>
        </p:nvSpPr>
        <p:spPr>
          <a:xfrm>
            <a:off x="1126093" y="4860250"/>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Electron affinity</a:t>
            </a:r>
            <a:endParaRPr lang="en-US" sz="1900" dirty="0"/>
          </a:p>
        </p:txBody>
      </p:sp>
      <p:sp>
        <p:nvSpPr>
          <p:cNvPr id="18" name="Text 16"/>
          <p:cNvSpPr/>
          <p:nvPr/>
        </p:nvSpPr>
        <p:spPr>
          <a:xfrm>
            <a:off x="7565827" y="4860250"/>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Energy change when atom gains an electron.</a:t>
            </a:r>
            <a:endParaRPr lang="en-US" sz="1900" dirty="0"/>
          </a:p>
        </p:txBody>
      </p:sp>
      <p:sp>
        <p:nvSpPr>
          <p:cNvPr id="19" name="Shape 17"/>
          <p:cNvSpPr/>
          <p:nvPr/>
        </p:nvSpPr>
        <p:spPr>
          <a:xfrm>
            <a:off x="879277" y="5411033"/>
            <a:ext cx="12871847" cy="706517"/>
          </a:xfrm>
          <a:prstGeom prst="rect">
            <a:avLst/>
          </a:prstGeom>
          <a:solidFill>
            <a:srgbClr val="000000">
              <a:alpha val="4000"/>
            </a:srgbClr>
          </a:solidFill>
          <a:ln/>
        </p:spPr>
      </p:sp>
      <p:sp>
        <p:nvSpPr>
          <p:cNvPr id="20" name="Text 18"/>
          <p:cNvSpPr/>
          <p:nvPr/>
        </p:nvSpPr>
        <p:spPr>
          <a:xfrm>
            <a:off x="1126093" y="5566767"/>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Heat of fusion</a:t>
            </a:r>
            <a:endParaRPr lang="en-US" sz="1900" dirty="0"/>
          </a:p>
        </p:txBody>
      </p:sp>
      <p:sp>
        <p:nvSpPr>
          <p:cNvPr id="21" name="Text 19"/>
          <p:cNvSpPr/>
          <p:nvPr/>
        </p:nvSpPr>
        <p:spPr>
          <a:xfrm>
            <a:off x="7565827" y="5566767"/>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Heat required to melt the substance.</a:t>
            </a:r>
            <a:endParaRPr lang="en-US" sz="1900" dirty="0"/>
          </a:p>
        </p:txBody>
      </p:sp>
      <p:sp>
        <p:nvSpPr>
          <p:cNvPr id="22" name="Shape 20"/>
          <p:cNvSpPr/>
          <p:nvPr/>
        </p:nvSpPr>
        <p:spPr>
          <a:xfrm>
            <a:off x="879277" y="6117550"/>
            <a:ext cx="12871847" cy="706517"/>
          </a:xfrm>
          <a:prstGeom prst="rect">
            <a:avLst/>
          </a:prstGeom>
          <a:solidFill>
            <a:srgbClr val="FFFFFF">
              <a:alpha val="4000"/>
            </a:srgbClr>
          </a:solidFill>
          <a:ln/>
        </p:spPr>
      </p:sp>
      <p:sp>
        <p:nvSpPr>
          <p:cNvPr id="23" name="Text 21"/>
          <p:cNvSpPr/>
          <p:nvPr/>
        </p:nvSpPr>
        <p:spPr>
          <a:xfrm>
            <a:off x="1126093" y="6273284"/>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Thermal conductivity</a:t>
            </a:r>
            <a:endParaRPr lang="en-US" sz="1900" dirty="0"/>
          </a:p>
        </p:txBody>
      </p:sp>
      <p:sp>
        <p:nvSpPr>
          <p:cNvPr id="24" name="Text 22"/>
          <p:cNvSpPr/>
          <p:nvPr/>
        </p:nvSpPr>
        <p:spPr>
          <a:xfrm>
            <a:off x="7565827" y="6273284"/>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How well the substance conducts heat.</a:t>
            </a:r>
            <a:endParaRPr lang="en-US" sz="1900" dirty="0"/>
          </a:p>
        </p:txBody>
      </p:sp>
      <p:sp>
        <p:nvSpPr>
          <p:cNvPr id="25" name="Shape 23"/>
          <p:cNvSpPr/>
          <p:nvPr/>
        </p:nvSpPr>
        <p:spPr>
          <a:xfrm>
            <a:off x="879277" y="6824067"/>
            <a:ext cx="12871847" cy="706517"/>
          </a:xfrm>
          <a:prstGeom prst="rect">
            <a:avLst/>
          </a:prstGeom>
          <a:solidFill>
            <a:srgbClr val="000000">
              <a:alpha val="4000"/>
            </a:srgbClr>
          </a:solidFill>
          <a:ln/>
        </p:spPr>
      </p:sp>
      <p:sp>
        <p:nvSpPr>
          <p:cNvPr id="26" name="Text 24"/>
          <p:cNvSpPr/>
          <p:nvPr/>
        </p:nvSpPr>
        <p:spPr>
          <a:xfrm>
            <a:off x="1126093" y="6979801"/>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Valence electron count</a:t>
            </a:r>
            <a:endParaRPr lang="en-US" sz="1900" dirty="0"/>
          </a:p>
        </p:txBody>
      </p:sp>
      <p:sp>
        <p:nvSpPr>
          <p:cNvPr id="27" name="Text 25"/>
          <p:cNvSpPr/>
          <p:nvPr/>
        </p:nvSpPr>
        <p:spPr>
          <a:xfrm>
            <a:off x="7565827" y="6979801"/>
            <a:ext cx="5938480"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Number of valence electrons.</a:t>
            </a:r>
            <a:endParaRPr lang="en-US" sz="1900" dirty="0"/>
          </a:p>
        </p:txBody>
      </p:sp>
      <p:pic>
        <p:nvPicPr>
          <p:cNvPr id="28" name="Picture 27">
            <a:extLst>
              <a:ext uri="{FF2B5EF4-FFF2-40B4-BE49-F238E27FC236}">
                <a16:creationId xmlns:a16="http://schemas.microsoft.com/office/drawing/2014/main" id="{0C58E0F2-FE11-05DA-7FFF-CF597AAB3D69}"/>
              </a:ext>
            </a:extLst>
          </p:cNvPr>
          <p:cNvPicPr>
            <a:picLocks noChangeAspect="1"/>
          </p:cNvPicPr>
          <p:nvPr/>
        </p:nvPicPr>
        <p:blipFill>
          <a:blip r:embed="rId3"/>
          <a:stretch>
            <a:fillRect/>
          </a:stretch>
        </p:blipFill>
        <p:spPr>
          <a:xfrm>
            <a:off x="12759695" y="7705652"/>
            <a:ext cx="1759193" cy="52394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664C-C8B2-7C70-50D0-4C10A228158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8FB2D24-E58E-8EE7-8482-0F4732C38F65}"/>
              </a:ext>
            </a:extLst>
          </p:cNvPr>
          <p:cNvPicPr>
            <a:picLocks noChangeAspect="1"/>
          </p:cNvPicPr>
          <p:nvPr/>
        </p:nvPicPr>
        <p:blipFill>
          <a:blip r:embed="rId2"/>
          <a:stretch>
            <a:fillRect/>
          </a:stretch>
        </p:blipFill>
        <p:spPr>
          <a:xfrm>
            <a:off x="12759695" y="7705652"/>
            <a:ext cx="1759193" cy="523948"/>
          </a:xfrm>
          <a:prstGeom prst="rect">
            <a:avLst/>
          </a:prstGeom>
        </p:spPr>
      </p:pic>
      <p:pic>
        <p:nvPicPr>
          <p:cNvPr id="4" name="Picture 3">
            <a:extLst>
              <a:ext uri="{FF2B5EF4-FFF2-40B4-BE49-F238E27FC236}">
                <a16:creationId xmlns:a16="http://schemas.microsoft.com/office/drawing/2014/main" id="{A4E87CEE-7DEF-2223-2323-ED5A420819E4}"/>
              </a:ext>
            </a:extLst>
          </p:cNvPr>
          <p:cNvPicPr>
            <a:picLocks noChangeAspect="1"/>
          </p:cNvPicPr>
          <p:nvPr/>
        </p:nvPicPr>
        <p:blipFill>
          <a:blip r:embed="rId3"/>
          <a:stretch>
            <a:fillRect/>
          </a:stretch>
        </p:blipFill>
        <p:spPr>
          <a:xfrm>
            <a:off x="1051688" y="2555606"/>
            <a:ext cx="6665880" cy="5274740"/>
          </a:xfrm>
          <a:prstGeom prst="rect">
            <a:avLst/>
          </a:prstGeom>
        </p:spPr>
      </p:pic>
      <p:sp>
        <p:nvSpPr>
          <p:cNvPr id="7" name="TextBox 6">
            <a:extLst>
              <a:ext uri="{FF2B5EF4-FFF2-40B4-BE49-F238E27FC236}">
                <a16:creationId xmlns:a16="http://schemas.microsoft.com/office/drawing/2014/main" id="{E30D2208-AB52-4389-9E7B-53ACB4A61942}"/>
              </a:ext>
            </a:extLst>
          </p:cNvPr>
          <p:cNvSpPr txBox="1"/>
          <p:nvPr/>
        </p:nvSpPr>
        <p:spPr>
          <a:xfrm>
            <a:off x="8261578" y="3742855"/>
            <a:ext cx="5755363" cy="1754326"/>
          </a:xfrm>
          <a:prstGeom prst="rect">
            <a:avLst/>
          </a:prstGeom>
          <a:noFill/>
        </p:spPr>
        <p:txBody>
          <a:bodyPr wrap="square">
            <a:spAutoFit/>
          </a:bodyPr>
          <a:lstStyle/>
          <a:p>
            <a:r>
              <a:rPr lang="en-US" dirty="0">
                <a:solidFill>
                  <a:schemeClr val="bg1"/>
                </a:solidFill>
              </a:rPr>
              <a:t>Here after selecting 49 features we get 15 principle component that account for 95% of the variance in the dataset with 49 features.</a:t>
            </a:r>
          </a:p>
          <a:p>
            <a:endParaRPr lang="en-US" dirty="0">
              <a:solidFill>
                <a:schemeClr val="bg1"/>
              </a:solidFill>
            </a:endParaRPr>
          </a:p>
          <a:p>
            <a:r>
              <a:rPr lang="en-US" dirty="0">
                <a:solidFill>
                  <a:schemeClr val="bg1"/>
                </a:solidFill>
              </a:rPr>
              <a:t>The R2 is 0.914 which is very close to the r2 with all the 80 features .</a:t>
            </a:r>
          </a:p>
        </p:txBody>
      </p:sp>
      <p:sp>
        <p:nvSpPr>
          <p:cNvPr id="8" name="Text 0">
            <a:extLst>
              <a:ext uri="{FF2B5EF4-FFF2-40B4-BE49-F238E27FC236}">
                <a16:creationId xmlns:a16="http://schemas.microsoft.com/office/drawing/2014/main" id="{A855CF49-8F12-6C36-62D5-71F568E50F1B}"/>
              </a:ext>
            </a:extLst>
          </p:cNvPr>
          <p:cNvSpPr/>
          <p:nvPr/>
        </p:nvSpPr>
        <p:spPr>
          <a:xfrm>
            <a:off x="1016437" y="687147"/>
            <a:ext cx="1251120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PCA after Feature Selection using feature</a:t>
            </a:r>
          </a:p>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importance</a:t>
            </a:r>
            <a:endParaRPr lang="en-US" sz="4300" dirty="0"/>
          </a:p>
        </p:txBody>
      </p:sp>
    </p:spTree>
    <p:extLst>
      <p:ext uri="{BB962C8B-B14F-4D97-AF65-F5344CB8AC3E}">
        <p14:creationId xmlns:p14="http://schemas.microsoft.com/office/powerpoint/2010/main" val="2227571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86D32-EEE0-298B-4F0F-4874623F1378}"/>
              </a:ext>
            </a:extLst>
          </p:cNvPr>
          <p:cNvPicPr>
            <a:picLocks noChangeAspect="1"/>
          </p:cNvPicPr>
          <p:nvPr/>
        </p:nvPicPr>
        <p:blipFill>
          <a:blip r:embed="rId2"/>
          <a:stretch>
            <a:fillRect/>
          </a:stretch>
        </p:blipFill>
        <p:spPr>
          <a:xfrm>
            <a:off x="12759695" y="7705652"/>
            <a:ext cx="1759193" cy="523948"/>
          </a:xfrm>
          <a:prstGeom prst="rect">
            <a:avLst/>
          </a:prstGeom>
        </p:spPr>
      </p:pic>
      <p:graphicFrame>
        <p:nvGraphicFramePr>
          <p:cNvPr id="3" name="Table 2">
            <a:extLst>
              <a:ext uri="{FF2B5EF4-FFF2-40B4-BE49-F238E27FC236}">
                <a16:creationId xmlns:a16="http://schemas.microsoft.com/office/drawing/2014/main" id="{53948537-FBF1-256F-A941-4F5BA2C89DED}"/>
              </a:ext>
            </a:extLst>
          </p:cNvPr>
          <p:cNvGraphicFramePr>
            <a:graphicFrameLocks noGrp="1"/>
          </p:cNvGraphicFramePr>
          <p:nvPr>
            <p:extLst>
              <p:ext uri="{D42A27DB-BD31-4B8C-83A1-F6EECF244321}">
                <p14:modId xmlns:p14="http://schemas.microsoft.com/office/powerpoint/2010/main" val="1067779942"/>
              </p:ext>
            </p:extLst>
          </p:nvPr>
        </p:nvGraphicFramePr>
        <p:xfrm>
          <a:off x="4270928" y="3680749"/>
          <a:ext cx="6088543" cy="3223766"/>
        </p:xfrm>
        <a:graphic>
          <a:graphicData uri="http://schemas.openxmlformats.org/drawingml/2006/table">
            <a:tbl>
              <a:tblPr>
                <a:tableStyleId>{3C2FFA5D-87B4-456A-9821-1D502468CF0F}</a:tableStyleId>
              </a:tblPr>
              <a:tblGrid>
                <a:gridCol w="1180475">
                  <a:extLst>
                    <a:ext uri="{9D8B030D-6E8A-4147-A177-3AD203B41FA5}">
                      <a16:colId xmlns:a16="http://schemas.microsoft.com/office/drawing/2014/main" val="3545625357"/>
                    </a:ext>
                  </a:extLst>
                </a:gridCol>
                <a:gridCol w="1610974">
                  <a:extLst>
                    <a:ext uri="{9D8B030D-6E8A-4147-A177-3AD203B41FA5}">
                      <a16:colId xmlns:a16="http://schemas.microsoft.com/office/drawing/2014/main" val="4230192504"/>
                    </a:ext>
                  </a:extLst>
                </a:gridCol>
                <a:gridCol w="1621236">
                  <a:extLst>
                    <a:ext uri="{9D8B030D-6E8A-4147-A177-3AD203B41FA5}">
                      <a16:colId xmlns:a16="http://schemas.microsoft.com/office/drawing/2014/main" val="3381472268"/>
                    </a:ext>
                  </a:extLst>
                </a:gridCol>
                <a:gridCol w="1675858">
                  <a:extLst>
                    <a:ext uri="{9D8B030D-6E8A-4147-A177-3AD203B41FA5}">
                      <a16:colId xmlns:a16="http://schemas.microsoft.com/office/drawing/2014/main" val="3520808241"/>
                    </a:ext>
                  </a:extLst>
                </a:gridCol>
              </a:tblGrid>
              <a:tr h="981146">
                <a:tc>
                  <a:txBody>
                    <a:bodyPr/>
                    <a:lstStyle/>
                    <a:p>
                      <a:pPr>
                        <a:buNone/>
                      </a:pPr>
                      <a:r>
                        <a:rPr lang="en-IN" sz="1800" dirty="0"/>
                        <a:t>Model</a:t>
                      </a:r>
                    </a:p>
                  </a:txBody>
                  <a:tcPr anchor="ctr"/>
                </a:tc>
                <a:tc>
                  <a:txBody>
                    <a:bodyPr/>
                    <a:lstStyle/>
                    <a:p>
                      <a:pPr>
                        <a:buNone/>
                      </a:pPr>
                      <a:r>
                        <a:rPr lang="en-IN" sz="1800"/>
                        <a:t>Features Used</a:t>
                      </a:r>
                    </a:p>
                  </a:txBody>
                  <a:tcPr anchor="ctr"/>
                </a:tc>
                <a:tc>
                  <a:txBody>
                    <a:bodyPr/>
                    <a:lstStyle/>
                    <a:p>
                      <a:pPr>
                        <a:buNone/>
                      </a:pPr>
                      <a:r>
                        <a:rPr lang="en-IN" sz="1800"/>
                        <a:t>PCA Applied</a:t>
                      </a:r>
                    </a:p>
                  </a:txBody>
                  <a:tcPr anchor="ctr"/>
                </a:tc>
                <a:tc>
                  <a:txBody>
                    <a:bodyPr/>
                    <a:lstStyle/>
                    <a:p>
                      <a:pPr>
                        <a:buNone/>
                      </a:pPr>
                      <a:r>
                        <a:rPr lang="en-IN" sz="1800"/>
                        <a:t>R² Score</a:t>
                      </a:r>
                    </a:p>
                  </a:txBody>
                  <a:tcPr anchor="ctr"/>
                </a:tc>
                <a:extLst>
                  <a:ext uri="{0D108BD9-81ED-4DB2-BD59-A6C34878D82A}">
                    <a16:rowId xmlns:a16="http://schemas.microsoft.com/office/drawing/2014/main" val="1170988031"/>
                  </a:ext>
                </a:extLst>
              </a:tr>
              <a:tr h="560655">
                <a:tc>
                  <a:txBody>
                    <a:bodyPr/>
                    <a:lstStyle/>
                    <a:p>
                      <a:pPr>
                        <a:buNone/>
                      </a:pPr>
                      <a:r>
                        <a:rPr lang="en-IN" sz="1800"/>
                        <a:t>1</a:t>
                      </a:r>
                    </a:p>
                  </a:txBody>
                  <a:tcPr anchor="ctr"/>
                </a:tc>
                <a:tc>
                  <a:txBody>
                    <a:bodyPr/>
                    <a:lstStyle/>
                    <a:p>
                      <a:pPr>
                        <a:buNone/>
                      </a:pPr>
                      <a:r>
                        <a:rPr lang="en-IN" sz="1800"/>
                        <a:t>All 80</a:t>
                      </a:r>
                    </a:p>
                  </a:txBody>
                  <a:tcPr anchor="ctr"/>
                </a:tc>
                <a:tc>
                  <a:txBody>
                    <a:bodyPr/>
                    <a:lstStyle/>
                    <a:p>
                      <a:pPr>
                        <a:buNone/>
                      </a:pPr>
                      <a:r>
                        <a:rPr lang="en-IN" sz="1800"/>
                        <a:t>❌ No</a:t>
                      </a:r>
                    </a:p>
                  </a:txBody>
                  <a:tcPr anchor="ctr"/>
                </a:tc>
                <a:tc>
                  <a:txBody>
                    <a:bodyPr/>
                    <a:lstStyle/>
                    <a:p>
                      <a:pPr>
                        <a:buNone/>
                      </a:pPr>
                      <a:r>
                        <a:rPr lang="en-IN" sz="1800"/>
                        <a:t>0.925</a:t>
                      </a:r>
                    </a:p>
                  </a:txBody>
                  <a:tcPr anchor="ctr"/>
                </a:tc>
                <a:extLst>
                  <a:ext uri="{0D108BD9-81ED-4DB2-BD59-A6C34878D82A}">
                    <a16:rowId xmlns:a16="http://schemas.microsoft.com/office/drawing/2014/main" val="2040667469"/>
                  </a:ext>
                </a:extLst>
              </a:tr>
              <a:tr h="560655">
                <a:tc>
                  <a:txBody>
                    <a:bodyPr/>
                    <a:lstStyle/>
                    <a:p>
                      <a:pPr>
                        <a:buNone/>
                      </a:pPr>
                      <a:r>
                        <a:rPr lang="en-IN" sz="1800"/>
                        <a:t>2</a:t>
                      </a:r>
                    </a:p>
                  </a:txBody>
                  <a:tcPr anchor="ctr"/>
                </a:tc>
                <a:tc>
                  <a:txBody>
                    <a:bodyPr/>
                    <a:lstStyle/>
                    <a:p>
                      <a:pPr>
                        <a:buNone/>
                      </a:pPr>
                      <a:r>
                        <a:rPr lang="en-IN" sz="1800"/>
                        <a:t>All 80</a:t>
                      </a:r>
                    </a:p>
                  </a:txBody>
                  <a:tcPr anchor="ctr"/>
                </a:tc>
                <a:tc>
                  <a:txBody>
                    <a:bodyPr/>
                    <a:lstStyle/>
                    <a:p>
                      <a:pPr>
                        <a:buNone/>
                      </a:pPr>
                      <a:r>
                        <a:rPr lang="en-IN" sz="1800"/>
                        <a:t>✅ Yes</a:t>
                      </a:r>
                    </a:p>
                  </a:txBody>
                  <a:tcPr anchor="ctr"/>
                </a:tc>
                <a:tc>
                  <a:txBody>
                    <a:bodyPr/>
                    <a:lstStyle/>
                    <a:p>
                      <a:pPr>
                        <a:buNone/>
                      </a:pPr>
                      <a:r>
                        <a:rPr lang="en-IN" sz="1800"/>
                        <a:t>0.9136</a:t>
                      </a:r>
                    </a:p>
                  </a:txBody>
                  <a:tcPr anchor="ctr"/>
                </a:tc>
                <a:extLst>
                  <a:ext uri="{0D108BD9-81ED-4DB2-BD59-A6C34878D82A}">
                    <a16:rowId xmlns:a16="http://schemas.microsoft.com/office/drawing/2014/main" val="1732414225"/>
                  </a:ext>
                </a:extLst>
              </a:tr>
              <a:tr h="560655">
                <a:tc>
                  <a:txBody>
                    <a:bodyPr/>
                    <a:lstStyle/>
                    <a:p>
                      <a:pPr>
                        <a:buNone/>
                      </a:pPr>
                      <a:r>
                        <a:rPr lang="en-IN" sz="1800"/>
                        <a:t>3</a:t>
                      </a:r>
                    </a:p>
                  </a:txBody>
                  <a:tcPr anchor="ctr"/>
                </a:tc>
                <a:tc>
                  <a:txBody>
                    <a:bodyPr/>
                    <a:lstStyle/>
                    <a:p>
                      <a:pPr>
                        <a:buNone/>
                      </a:pPr>
                      <a:r>
                        <a:rPr lang="en-IN" sz="1800"/>
                        <a:t>49 Selected</a:t>
                      </a:r>
                    </a:p>
                  </a:txBody>
                  <a:tcPr anchor="ctr"/>
                </a:tc>
                <a:tc>
                  <a:txBody>
                    <a:bodyPr/>
                    <a:lstStyle/>
                    <a:p>
                      <a:pPr>
                        <a:buNone/>
                      </a:pPr>
                      <a:r>
                        <a:rPr lang="en-IN" sz="1800"/>
                        <a:t>❌ No</a:t>
                      </a:r>
                    </a:p>
                  </a:txBody>
                  <a:tcPr anchor="ctr"/>
                </a:tc>
                <a:tc>
                  <a:txBody>
                    <a:bodyPr/>
                    <a:lstStyle/>
                    <a:p>
                      <a:pPr>
                        <a:buNone/>
                      </a:pPr>
                      <a:r>
                        <a:rPr lang="en-IN" sz="1800"/>
                        <a:t>0.924</a:t>
                      </a:r>
                    </a:p>
                  </a:txBody>
                  <a:tcPr anchor="ctr"/>
                </a:tc>
                <a:extLst>
                  <a:ext uri="{0D108BD9-81ED-4DB2-BD59-A6C34878D82A}">
                    <a16:rowId xmlns:a16="http://schemas.microsoft.com/office/drawing/2014/main" val="2065317750"/>
                  </a:ext>
                </a:extLst>
              </a:tr>
              <a:tr h="560655">
                <a:tc>
                  <a:txBody>
                    <a:bodyPr/>
                    <a:lstStyle/>
                    <a:p>
                      <a:pPr>
                        <a:buNone/>
                      </a:pPr>
                      <a:r>
                        <a:rPr lang="en-IN" sz="1800"/>
                        <a:t>4</a:t>
                      </a:r>
                    </a:p>
                  </a:txBody>
                  <a:tcPr anchor="ctr"/>
                </a:tc>
                <a:tc>
                  <a:txBody>
                    <a:bodyPr/>
                    <a:lstStyle/>
                    <a:p>
                      <a:pPr>
                        <a:buNone/>
                      </a:pPr>
                      <a:r>
                        <a:rPr lang="en-IN" sz="1800"/>
                        <a:t>49 Selected</a:t>
                      </a:r>
                    </a:p>
                  </a:txBody>
                  <a:tcPr anchor="ctr"/>
                </a:tc>
                <a:tc>
                  <a:txBody>
                    <a:bodyPr/>
                    <a:lstStyle/>
                    <a:p>
                      <a:pPr>
                        <a:buNone/>
                      </a:pPr>
                      <a:r>
                        <a:rPr lang="en-IN" sz="1800"/>
                        <a:t>✅ Yes</a:t>
                      </a:r>
                    </a:p>
                  </a:txBody>
                  <a:tcPr anchor="ctr"/>
                </a:tc>
                <a:tc>
                  <a:txBody>
                    <a:bodyPr/>
                    <a:lstStyle/>
                    <a:p>
                      <a:pPr>
                        <a:buNone/>
                      </a:pPr>
                      <a:r>
                        <a:rPr lang="en-IN" sz="1800" dirty="0"/>
                        <a:t>0.914</a:t>
                      </a:r>
                    </a:p>
                  </a:txBody>
                  <a:tcPr anchor="ctr"/>
                </a:tc>
                <a:extLst>
                  <a:ext uri="{0D108BD9-81ED-4DB2-BD59-A6C34878D82A}">
                    <a16:rowId xmlns:a16="http://schemas.microsoft.com/office/drawing/2014/main" val="730751981"/>
                  </a:ext>
                </a:extLst>
              </a:tr>
            </a:tbl>
          </a:graphicData>
        </a:graphic>
      </p:graphicFrame>
      <p:sp>
        <p:nvSpPr>
          <p:cNvPr id="4" name="Text 0">
            <a:extLst>
              <a:ext uri="{FF2B5EF4-FFF2-40B4-BE49-F238E27FC236}">
                <a16:creationId xmlns:a16="http://schemas.microsoft.com/office/drawing/2014/main" id="{1EDE62DA-013E-9F39-313B-B9C7ABE8E683}"/>
              </a:ext>
            </a:extLst>
          </p:cNvPr>
          <p:cNvSpPr/>
          <p:nvPr/>
        </p:nvSpPr>
        <p:spPr>
          <a:xfrm>
            <a:off x="1016438" y="1122045"/>
            <a:ext cx="850952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R2 comparison with and without</a:t>
            </a:r>
          </a:p>
          <a:p>
            <a:pPr marL="0" indent="0" algn="l">
              <a:lnSpc>
                <a:spcPts val="5400"/>
              </a:lnSpc>
              <a:buNone/>
            </a:pPr>
            <a:r>
              <a:rPr lang="en-US" sz="4300" dirty="0">
                <a:solidFill>
                  <a:srgbClr val="C6BFEE"/>
                </a:solidFill>
                <a:latin typeface="Prompt Medium" pitchFamily="34" charset="0"/>
                <a:cs typeface="Prompt Medium" pitchFamily="34" charset="-120"/>
              </a:rPr>
              <a:t>feature selection and PCA</a:t>
            </a:r>
            <a:endParaRPr lang="en-US" sz="4300" dirty="0"/>
          </a:p>
        </p:txBody>
      </p:sp>
    </p:spTree>
    <p:extLst>
      <p:ext uri="{BB962C8B-B14F-4D97-AF65-F5344CB8AC3E}">
        <p14:creationId xmlns:p14="http://schemas.microsoft.com/office/powerpoint/2010/main" val="317540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5078" y="491133"/>
            <a:ext cx="6926342" cy="496133"/>
          </a:xfrm>
          <a:prstGeom prst="rect">
            <a:avLst/>
          </a:prstGeom>
          <a:noFill/>
          <a:ln/>
        </p:spPr>
        <p:txBody>
          <a:bodyPr wrap="none" lIns="0" tIns="0" rIns="0" bIns="0" rtlCol="0" anchor="t"/>
          <a:lstStyle/>
          <a:p>
            <a:pPr marL="0" indent="0" algn="l">
              <a:lnSpc>
                <a:spcPts val="3900"/>
              </a:lnSpc>
              <a:buNone/>
            </a:pPr>
            <a:r>
              <a:rPr lang="en-US" sz="3100" dirty="0">
                <a:solidFill>
                  <a:srgbClr val="C6BFEE"/>
                </a:solidFill>
                <a:latin typeface="Prompt Medium" pitchFamily="34" charset="0"/>
                <a:ea typeface="Prompt Medium" pitchFamily="34" charset="-122"/>
                <a:cs typeface="Prompt Medium" pitchFamily="34" charset="-120"/>
              </a:rPr>
              <a:t>Key Material Properties as Features</a:t>
            </a:r>
            <a:endParaRPr lang="en-US" sz="3100" dirty="0"/>
          </a:p>
        </p:txBody>
      </p:sp>
      <p:sp>
        <p:nvSpPr>
          <p:cNvPr id="3" name="Text 1"/>
          <p:cNvSpPr/>
          <p:nvPr/>
        </p:nvSpPr>
        <p:spPr>
          <a:xfrm>
            <a:off x="625078" y="1344454"/>
            <a:ext cx="13380244"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Most features are based on elemental properties of the atoms in the compound, aggregated using various statistical methods:</a:t>
            </a:r>
            <a:endParaRPr lang="en-US" sz="1400" dirty="0"/>
          </a:p>
        </p:txBody>
      </p:sp>
      <p:sp>
        <p:nvSpPr>
          <p:cNvPr id="4" name="Shape 2"/>
          <p:cNvSpPr/>
          <p:nvPr/>
        </p:nvSpPr>
        <p:spPr>
          <a:xfrm>
            <a:off x="625078" y="1831062"/>
            <a:ext cx="6600825" cy="1043821"/>
          </a:xfrm>
          <a:prstGeom prst="roundRect">
            <a:avLst>
              <a:gd name="adj" fmla="val 10512"/>
            </a:avLst>
          </a:prstGeom>
          <a:solidFill>
            <a:srgbClr val="0B0C23">
              <a:alpha val="95000"/>
            </a:srgbClr>
          </a:solidFill>
          <a:ln w="22860">
            <a:solidFill>
              <a:srgbClr val="6D4562"/>
            </a:solidFill>
            <a:prstDash val="solid"/>
          </a:ln>
        </p:spPr>
      </p:sp>
      <p:sp>
        <p:nvSpPr>
          <p:cNvPr id="5" name="Shape 3"/>
          <p:cNvSpPr/>
          <p:nvPr/>
        </p:nvSpPr>
        <p:spPr>
          <a:xfrm>
            <a:off x="602218" y="1831062"/>
            <a:ext cx="91440" cy="1043821"/>
          </a:xfrm>
          <a:prstGeom prst="roundRect">
            <a:avLst>
              <a:gd name="adj" fmla="val 82046"/>
            </a:avLst>
          </a:prstGeom>
          <a:solidFill>
            <a:srgbClr val="A95B95"/>
          </a:solidFill>
          <a:ln/>
        </p:spPr>
      </p:sp>
      <p:sp>
        <p:nvSpPr>
          <p:cNvPr id="6" name="Text 4"/>
          <p:cNvSpPr/>
          <p:nvPr/>
        </p:nvSpPr>
        <p:spPr>
          <a:xfrm>
            <a:off x="895112" y="203251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Mean</a:t>
            </a:r>
            <a:endParaRPr lang="en-US" sz="1550" dirty="0"/>
          </a:p>
        </p:txBody>
      </p:sp>
      <p:sp>
        <p:nvSpPr>
          <p:cNvPr id="7" name="Text 5"/>
          <p:cNvSpPr/>
          <p:nvPr/>
        </p:nvSpPr>
        <p:spPr>
          <a:xfrm>
            <a:off x="895112" y="2387679"/>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Arithmetic mean across elements.</a:t>
            </a:r>
            <a:endParaRPr lang="en-US" sz="1400" dirty="0"/>
          </a:p>
        </p:txBody>
      </p:sp>
      <p:sp>
        <p:nvSpPr>
          <p:cNvPr id="8" name="Shape 6"/>
          <p:cNvSpPr/>
          <p:nvPr/>
        </p:nvSpPr>
        <p:spPr>
          <a:xfrm>
            <a:off x="7404497" y="1831062"/>
            <a:ext cx="6600825" cy="1043821"/>
          </a:xfrm>
          <a:prstGeom prst="roundRect">
            <a:avLst>
              <a:gd name="adj" fmla="val 10512"/>
            </a:avLst>
          </a:prstGeom>
          <a:solidFill>
            <a:srgbClr val="0B0C23">
              <a:alpha val="95000"/>
            </a:srgbClr>
          </a:solidFill>
          <a:ln w="22860">
            <a:solidFill>
              <a:srgbClr val="6D4562"/>
            </a:solidFill>
            <a:prstDash val="solid"/>
          </a:ln>
        </p:spPr>
      </p:sp>
      <p:sp>
        <p:nvSpPr>
          <p:cNvPr id="9" name="Shape 7"/>
          <p:cNvSpPr/>
          <p:nvPr/>
        </p:nvSpPr>
        <p:spPr>
          <a:xfrm>
            <a:off x="7381637" y="1831062"/>
            <a:ext cx="91440" cy="1043821"/>
          </a:xfrm>
          <a:prstGeom prst="roundRect">
            <a:avLst>
              <a:gd name="adj" fmla="val 82046"/>
            </a:avLst>
          </a:prstGeom>
          <a:solidFill>
            <a:srgbClr val="A95B95"/>
          </a:solidFill>
          <a:ln/>
        </p:spPr>
      </p:sp>
      <p:sp>
        <p:nvSpPr>
          <p:cNvPr id="10" name="Text 8"/>
          <p:cNvSpPr/>
          <p:nvPr/>
        </p:nvSpPr>
        <p:spPr>
          <a:xfrm>
            <a:off x="7674531" y="203251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Weighted Mean</a:t>
            </a:r>
            <a:endParaRPr lang="en-US" sz="1550" dirty="0"/>
          </a:p>
        </p:txBody>
      </p:sp>
      <p:sp>
        <p:nvSpPr>
          <p:cNvPr id="11" name="Text 9"/>
          <p:cNvSpPr/>
          <p:nvPr/>
        </p:nvSpPr>
        <p:spPr>
          <a:xfrm>
            <a:off x="7674531" y="2387679"/>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Mean weighted by atomic proportion.</a:t>
            </a:r>
            <a:endParaRPr lang="en-US" sz="1400" dirty="0"/>
          </a:p>
        </p:txBody>
      </p:sp>
      <p:sp>
        <p:nvSpPr>
          <p:cNvPr id="12" name="Shape 10"/>
          <p:cNvSpPr/>
          <p:nvPr/>
        </p:nvSpPr>
        <p:spPr>
          <a:xfrm>
            <a:off x="625078" y="3053477"/>
            <a:ext cx="6600825" cy="1043821"/>
          </a:xfrm>
          <a:prstGeom prst="roundRect">
            <a:avLst>
              <a:gd name="adj" fmla="val 10512"/>
            </a:avLst>
          </a:prstGeom>
          <a:solidFill>
            <a:srgbClr val="0B0C23">
              <a:alpha val="95000"/>
            </a:srgbClr>
          </a:solidFill>
          <a:ln w="22860">
            <a:solidFill>
              <a:srgbClr val="6D4562"/>
            </a:solidFill>
            <a:prstDash val="solid"/>
          </a:ln>
        </p:spPr>
      </p:sp>
      <p:sp>
        <p:nvSpPr>
          <p:cNvPr id="13" name="Shape 11"/>
          <p:cNvSpPr/>
          <p:nvPr/>
        </p:nvSpPr>
        <p:spPr>
          <a:xfrm>
            <a:off x="602218" y="3053477"/>
            <a:ext cx="91440" cy="1043821"/>
          </a:xfrm>
          <a:prstGeom prst="roundRect">
            <a:avLst>
              <a:gd name="adj" fmla="val 82046"/>
            </a:avLst>
          </a:prstGeom>
          <a:solidFill>
            <a:srgbClr val="A95B95"/>
          </a:solidFill>
          <a:ln/>
        </p:spPr>
      </p:sp>
      <p:sp>
        <p:nvSpPr>
          <p:cNvPr id="14" name="Text 12"/>
          <p:cNvSpPr/>
          <p:nvPr/>
        </p:nvSpPr>
        <p:spPr>
          <a:xfrm>
            <a:off x="895112" y="325493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Geometric Mean</a:t>
            </a:r>
            <a:endParaRPr lang="en-US" sz="1550" dirty="0"/>
          </a:p>
        </p:txBody>
      </p:sp>
      <p:sp>
        <p:nvSpPr>
          <p:cNvPr id="15" name="Text 13"/>
          <p:cNvSpPr/>
          <p:nvPr/>
        </p:nvSpPr>
        <p:spPr>
          <a:xfrm>
            <a:off x="895112" y="3610094"/>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Geometric mean of properties.</a:t>
            </a:r>
            <a:endParaRPr lang="en-US" sz="1400" dirty="0"/>
          </a:p>
        </p:txBody>
      </p:sp>
      <p:sp>
        <p:nvSpPr>
          <p:cNvPr id="16" name="Shape 14"/>
          <p:cNvSpPr/>
          <p:nvPr/>
        </p:nvSpPr>
        <p:spPr>
          <a:xfrm>
            <a:off x="7404497" y="3053477"/>
            <a:ext cx="6600825" cy="1043821"/>
          </a:xfrm>
          <a:prstGeom prst="roundRect">
            <a:avLst>
              <a:gd name="adj" fmla="val 10512"/>
            </a:avLst>
          </a:prstGeom>
          <a:solidFill>
            <a:srgbClr val="0B0C23">
              <a:alpha val="95000"/>
            </a:srgbClr>
          </a:solidFill>
          <a:ln w="22860">
            <a:solidFill>
              <a:srgbClr val="6D4562"/>
            </a:solidFill>
            <a:prstDash val="solid"/>
          </a:ln>
        </p:spPr>
      </p:sp>
      <p:sp>
        <p:nvSpPr>
          <p:cNvPr id="17" name="Shape 15"/>
          <p:cNvSpPr/>
          <p:nvPr/>
        </p:nvSpPr>
        <p:spPr>
          <a:xfrm>
            <a:off x="7381637" y="3053477"/>
            <a:ext cx="91440" cy="1043821"/>
          </a:xfrm>
          <a:prstGeom prst="roundRect">
            <a:avLst>
              <a:gd name="adj" fmla="val 82046"/>
            </a:avLst>
          </a:prstGeom>
          <a:solidFill>
            <a:srgbClr val="A95B95"/>
          </a:solidFill>
          <a:ln/>
        </p:spPr>
      </p:sp>
      <p:sp>
        <p:nvSpPr>
          <p:cNvPr id="18" name="Text 16"/>
          <p:cNvSpPr/>
          <p:nvPr/>
        </p:nvSpPr>
        <p:spPr>
          <a:xfrm>
            <a:off x="7674531" y="325493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Weighted Gmean</a:t>
            </a:r>
            <a:endParaRPr lang="en-US" sz="1550" dirty="0"/>
          </a:p>
        </p:txBody>
      </p:sp>
      <p:sp>
        <p:nvSpPr>
          <p:cNvPr id="19" name="Text 17"/>
          <p:cNvSpPr/>
          <p:nvPr/>
        </p:nvSpPr>
        <p:spPr>
          <a:xfrm>
            <a:off x="7674531" y="3610094"/>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Geometric mean weighted by proportion.</a:t>
            </a:r>
            <a:endParaRPr lang="en-US" sz="1400" dirty="0"/>
          </a:p>
        </p:txBody>
      </p:sp>
      <p:sp>
        <p:nvSpPr>
          <p:cNvPr id="20" name="Shape 18"/>
          <p:cNvSpPr/>
          <p:nvPr/>
        </p:nvSpPr>
        <p:spPr>
          <a:xfrm>
            <a:off x="625078" y="4275892"/>
            <a:ext cx="6600825" cy="1043821"/>
          </a:xfrm>
          <a:prstGeom prst="roundRect">
            <a:avLst>
              <a:gd name="adj" fmla="val 10512"/>
            </a:avLst>
          </a:prstGeom>
          <a:solidFill>
            <a:srgbClr val="0B0C23">
              <a:alpha val="95000"/>
            </a:srgbClr>
          </a:solidFill>
          <a:ln w="22860">
            <a:solidFill>
              <a:srgbClr val="6D4562"/>
            </a:solidFill>
            <a:prstDash val="solid"/>
          </a:ln>
        </p:spPr>
      </p:sp>
      <p:sp>
        <p:nvSpPr>
          <p:cNvPr id="21" name="Shape 19"/>
          <p:cNvSpPr/>
          <p:nvPr/>
        </p:nvSpPr>
        <p:spPr>
          <a:xfrm>
            <a:off x="602218" y="4275892"/>
            <a:ext cx="91440" cy="1043821"/>
          </a:xfrm>
          <a:prstGeom prst="roundRect">
            <a:avLst>
              <a:gd name="adj" fmla="val 82046"/>
            </a:avLst>
          </a:prstGeom>
          <a:solidFill>
            <a:srgbClr val="A95B95"/>
          </a:solidFill>
          <a:ln/>
        </p:spPr>
      </p:sp>
      <p:sp>
        <p:nvSpPr>
          <p:cNvPr id="22" name="Text 20"/>
          <p:cNvSpPr/>
          <p:nvPr/>
        </p:nvSpPr>
        <p:spPr>
          <a:xfrm>
            <a:off x="895112" y="447734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Entropy</a:t>
            </a:r>
            <a:endParaRPr lang="en-US" sz="1550" dirty="0"/>
          </a:p>
        </p:txBody>
      </p:sp>
      <p:sp>
        <p:nvSpPr>
          <p:cNvPr id="23" name="Text 21"/>
          <p:cNvSpPr/>
          <p:nvPr/>
        </p:nvSpPr>
        <p:spPr>
          <a:xfrm>
            <a:off x="895112" y="4832509"/>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Measures dispersion of values.</a:t>
            </a:r>
            <a:endParaRPr lang="en-US" sz="1400" dirty="0"/>
          </a:p>
        </p:txBody>
      </p:sp>
      <p:sp>
        <p:nvSpPr>
          <p:cNvPr id="24" name="Shape 22"/>
          <p:cNvSpPr/>
          <p:nvPr/>
        </p:nvSpPr>
        <p:spPr>
          <a:xfrm>
            <a:off x="7404497" y="4275892"/>
            <a:ext cx="6600825" cy="1043821"/>
          </a:xfrm>
          <a:prstGeom prst="roundRect">
            <a:avLst>
              <a:gd name="adj" fmla="val 10512"/>
            </a:avLst>
          </a:prstGeom>
          <a:solidFill>
            <a:srgbClr val="0B0C23">
              <a:alpha val="95000"/>
            </a:srgbClr>
          </a:solidFill>
          <a:ln w="22860">
            <a:solidFill>
              <a:srgbClr val="6D4562"/>
            </a:solidFill>
            <a:prstDash val="solid"/>
          </a:ln>
        </p:spPr>
      </p:sp>
      <p:sp>
        <p:nvSpPr>
          <p:cNvPr id="25" name="Shape 23"/>
          <p:cNvSpPr/>
          <p:nvPr/>
        </p:nvSpPr>
        <p:spPr>
          <a:xfrm>
            <a:off x="7381637" y="4275892"/>
            <a:ext cx="91440" cy="1043821"/>
          </a:xfrm>
          <a:prstGeom prst="roundRect">
            <a:avLst>
              <a:gd name="adj" fmla="val 82046"/>
            </a:avLst>
          </a:prstGeom>
          <a:solidFill>
            <a:srgbClr val="A95B95"/>
          </a:solidFill>
          <a:ln/>
        </p:spPr>
      </p:sp>
      <p:sp>
        <p:nvSpPr>
          <p:cNvPr id="26" name="Text 24"/>
          <p:cNvSpPr/>
          <p:nvPr/>
        </p:nvSpPr>
        <p:spPr>
          <a:xfrm>
            <a:off x="7674531" y="447734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Weighted Entropy</a:t>
            </a:r>
            <a:endParaRPr lang="en-US" sz="1550" dirty="0"/>
          </a:p>
        </p:txBody>
      </p:sp>
      <p:sp>
        <p:nvSpPr>
          <p:cNvPr id="27" name="Text 25"/>
          <p:cNvSpPr/>
          <p:nvPr/>
        </p:nvSpPr>
        <p:spPr>
          <a:xfrm>
            <a:off x="7674531" y="4832509"/>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Entropy weighted by proportion.</a:t>
            </a:r>
            <a:endParaRPr lang="en-US" sz="1400" dirty="0"/>
          </a:p>
        </p:txBody>
      </p:sp>
      <p:sp>
        <p:nvSpPr>
          <p:cNvPr id="28" name="Shape 26"/>
          <p:cNvSpPr/>
          <p:nvPr/>
        </p:nvSpPr>
        <p:spPr>
          <a:xfrm>
            <a:off x="625078" y="5498306"/>
            <a:ext cx="6600825" cy="1043821"/>
          </a:xfrm>
          <a:prstGeom prst="roundRect">
            <a:avLst>
              <a:gd name="adj" fmla="val 10512"/>
            </a:avLst>
          </a:prstGeom>
          <a:solidFill>
            <a:srgbClr val="0B0C23">
              <a:alpha val="95000"/>
            </a:srgbClr>
          </a:solidFill>
          <a:ln w="22860">
            <a:solidFill>
              <a:srgbClr val="6D4562"/>
            </a:solidFill>
            <a:prstDash val="solid"/>
          </a:ln>
        </p:spPr>
      </p:sp>
      <p:sp>
        <p:nvSpPr>
          <p:cNvPr id="29" name="Shape 27"/>
          <p:cNvSpPr/>
          <p:nvPr/>
        </p:nvSpPr>
        <p:spPr>
          <a:xfrm>
            <a:off x="602218" y="5498306"/>
            <a:ext cx="91440" cy="1043821"/>
          </a:xfrm>
          <a:prstGeom prst="roundRect">
            <a:avLst>
              <a:gd name="adj" fmla="val 82046"/>
            </a:avLst>
          </a:prstGeom>
          <a:solidFill>
            <a:srgbClr val="A95B95"/>
          </a:solidFill>
          <a:ln/>
        </p:spPr>
      </p:sp>
      <p:sp>
        <p:nvSpPr>
          <p:cNvPr id="30" name="Text 28"/>
          <p:cNvSpPr/>
          <p:nvPr/>
        </p:nvSpPr>
        <p:spPr>
          <a:xfrm>
            <a:off x="895112" y="569976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Range</a:t>
            </a:r>
            <a:endParaRPr lang="en-US" sz="1550" dirty="0"/>
          </a:p>
        </p:txBody>
      </p:sp>
      <p:sp>
        <p:nvSpPr>
          <p:cNvPr id="31" name="Text 29"/>
          <p:cNvSpPr/>
          <p:nvPr/>
        </p:nvSpPr>
        <p:spPr>
          <a:xfrm>
            <a:off x="895112" y="6054923"/>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Max - Min value.</a:t>
            </a:r>
            <a:endParaRPr lang="en-US" sz="1400" dirty="0"/>
          </a:p>
        </p:txBody>
      </p:sp>
      <p:sp>
        <p:nvSpPr>
          <p:cNvPr id="32" name="Shape 30"/>
          <p:cNvSpPr/>
          <p:nvPr/>
        </p:nvSpPr>
        <p:spPr>
          <a:xfrm>
            <a:off x="7404497" y="5498306"/>
            <a:ext cx="6600825" cy="1043821"/>
          </a:xfrm>
          <a:prstGeom prst="roundRect">
            <a:avLst>
              <a:gd name="adj" fmla="val 10512"/>
            </a:avLst>
          </a:prstGeom>
          <a:solidFill>
            <a:srgbClr val="0B0C23">
              <a:alpha val="95000"/>
            </a:srgbClr>
          </a:solidFill>
          <a:ln w="22860">
            <a:solidFill>
              <a:srgbClr val="6D4562"/>
            </a:solidFill>
            <a:prstDash val="solid"/>
          </a:ln>
        </p:spPr>
      </p:sp>
      <p:sp>
        <p:nvSpPr>
          <p:cNvPr id="33" name="Shape 31"/>
          <p:cNvSpPr/>
          <p:nvPr/>
        </p:nvSpPr>
        <p:spPr>
          <a:xfrm>
            <a:off x="7381637" y="5498306"/>
            <a:ext cx="91440" cy="1043821"/>
          </a:xfrm>
          <a:prstGeom prst="roundRect">
            <a:avLst>
              <a:gd name="adj" fmla="val 82046"/>
            </a:avLst>
          </a:prstGeom>
          <a:solidFill>
            <a:srgbClr val="A95B95"/>
          </a:solidFill>
          <a:ln/>
        </p:spPr>
      </p:sp>
      <p:sp>
        <p:nvSpPr>
          <p:cNvPr id="34" name="Text 32"/>
          <p:cNvSpPr/>
          <p:nvPr/>
        </p:nvSpPr>
        <p:spPr>
          <a:xfrm>
            <a:off x="7674531" y="569976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Weighted Range</a:t>
            </a:r>
            <a:endParaRPr lang="en-US" sz="1550" dirty="0"/>
          </a:p>
        </p:txBody>
      </p:sp>
      <p:sp>
        <p:nvSpPr>
          <p:cNvPr id="35" name="Text 33"/>
          <p:cNvSpPr/>
          <p:nvPr/>
        </p:nvSpPr>
        <p:spPr>
          <a:xfrm>
            <a:off x="7674531" y="6054923"/>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Range weighted by proportion.</a:t>
            </a:r>
            <a:endParaRPr lang="en-US" sz="1400" dirty="0"/>
          </a:p>
        </p:txBody>
      </p:sp>
      <p:sp>
        <p:nvSpPr>
          <p:cNvPr id="36" name="Shape 34"/>
          <p:cNvSpPr/>
          <p:nvPr/>
        </p:nvSpPr>
        <p:spPr>
          <a:xfrm>
            <a:off x="625078" y="6720721"/>
            <a:ext cx="6600825" cy="1043821"/>
          </a:xfrm>
          <a:prstGeom prst="roundRect">
            <a:avLst>
              <a:gd name="adj" fmla="val 10512"/>
            </a:avLst>
          </a:prstGeom>
          <a:solidFill>
            <a:srgbClr val="0B0C23">
              <a:alpha val="95000"/>
            </a:srgbClr>
          </a:solidFill>
          <a:ln w="22860">
            <a:solidFill>
              <a:srgbClr val="6D4562"/>
            </a:solidFill>
            <a:prstDash val="solid"/>
          </a:ln>
        </p:spPr>
      </p:sp>
      <p:sp>
        <p:nvSpPr>
          <p:cNvPr id="37" name="Shape 35"/>
          <p:cNvSpPr/>
          <p:nvPr/>
        </p:nvSpPr>
        <p:spPr>
          <a:xfrm>
            <a:off x="602218" y="6720721"/>
            <a:ext cx="91440" cy="1043821"/>
          </a:xfrm>
          <a:prstGeom prst="roundRect">
            <a:avLst>
              <a:gd name="adj" fmla="val 82046"/>
            </a:avLst>
          </a:prstGeom>
          <a:solidFill>
            <a:srgbClr val="A95B95"/>
          </a:solidFill>
          <a:ln/>
        </p:spPr>
      </p:sp>
      <p:sp>
        <p:nvSpPr>
          <p:cNvPr id="38" name="Text 36"/>
          <p:cNvSpPr/>
          <p:nvPr/>
        </p:nvSpPr>
        <p:spPr>
          <a:xfrm>
            <a:off x="895112" y="692217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Standard Deviation</a:t>
            </a:r>
            <a:endParaRPr lang="en-US" sz="1550" dirty="0"/>
          </a:p>
        </p:txBody>
      </p:sp>
      <p:sp>
        <p:nvSpPr>
          <p:cNvPr id="39" name="Text 37"/>
          <p:cNvSpPr/>
          <p:nvPr/>
        </p:nvSpPr>
        <p:spPr>
          <a:xfrm>
            <a:off x="895112" y="7277338"/>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Measures spread of values.</a:t>
            </a:r>
            <a:endParaRPr lang="en-US" sz="1400" dirty="0"/>
          </a:p>
        </p:txBody>
      </p:sp>
      <p:sp>
        <p:nvSpPr>
          <p:cNvPr id="40" name="Shape 38"/>
          <p:cNvSpPr/>
          <p:nvPr/>
        </p:nvSpPr>
        <p:spPr>
          <a:xfrm>
            <a:off x="7404497" y="6720721"/>
            <a:ext cx="6600825" cy="1043821"/>
          </a:xfrm>
          <a:prstGeom prst="roundRect">
            <a:avLst>
              <a:gd name="adj" fmla="val 10512"/>
            </a:avLst>
          </a:prstGeom>
          <a:solidFill>
            <a:srgbClr val="0B0C23">
              <a:alpha val="95000"/>
            </a:srgbClr>
          </a:solidFill>
          <a:ln w="22860">
            <a:solidFill>
              <a:srgbClr val="6D4562"/>
            </a:solidFill>
            <a:prstDash val="solid"/>
          </a:ln>
        </p:spPr>
      </p:sp>
      <p:sp>
        <p:nvSpPr>
          <p:cNvPr id="41" name="Shape 39"/>
          <p:cNvSpPr/>
          <p:nvPr/>
        </p:nvSpPr>
        <p:spPr>
          <a:xfrm>
            <a:off x="7381637" y="6720721"/>
            <a:ext cx="91440" cy="1043821"/>
          </a:xfrm>
          <a:prstGeom prst="roundRect">
            <a:avLst>
              <a:gd name="adj" fmla="val 82046"/>
            </a:avLst>
          </a:prstGeom>
          <a:solidFill>
            <a:srgbClr val="A95B95"/>
          </a:solidFill>
          <a:ln/>
        </p:spPr>
      </p:sp>
      <p:sp>
        <p:nvSpPr>
          <p:cNvPr id="42" name="Text 40"/>
          <p:cNvSpPr/>
          <p:nvPr/>
        </p:nvSpPr>
        <p:spPr>
          <a:xfrm>
            <a:off x="7674531" y="692217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Weighted Std</a:t>
            </a:r>
            <a:endParaRPr lang="en-US" sz="1550" dirty="0"/>
          </a:p>
        </p:txBody>
      </p:sp>
      <p:sp>
        <p:nvSpPr>
          <p:cNvPr id="43" name="Text 41"/>
          <p:cNvSpPr/>
          <p:nvPr/>
        </p:nvSpPr>
        <p:spPr>
          <a:xfrm>
            <a:off x="7674531" y="7277338"/>
            <a:ext cx="6129338" cy="285750"/>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Std dev weighted by proportion.</a:t>
            </a:r>
            <a:endParaRPr lang="en-US" sz="1400" dirty="0"/>
          </a:p>
        </p:txBody>
      </p:sp>
      <p:pic>
        <p:nvPicPr>
          <p:cNvPr id="44" name="Picture 43">
            <a:extLst>
              <a:ext uri="{FF2B5EF4-FFF2-40B4-BE49-F238E27FC236}">
                <a16:creationId xmlns:a16="http://schemas.microsoft.com/office/drawing/2014/main" id="{C2AA06A8-9F05-8E49-9873-EC4437C211F4}"/>
              </a:ext>
            </a:extLst>
          </p:cNvPr>
          <p:cNvPicPr>
            <a:picLocks noChangeAspect="1"/>
          </p:cNvPicPr>
          <p:nvPr/>
        </p:nvPicPr>
        <p:blipFill>
          <a:blip r:embed="rId3"/>
          <a:stretch>
            <a:fillRect/>
          </a:stretch>
        </p:blipFill>
        <p:spPr>
          <a:xfrm>
            <a:off x="12701239" y="7791427"/>
            <a:ext cx="1872064" cy="413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658E9-1C0C-FEB1-7B1E-4F6CA136DAFA}"/>
              </a:ext>
            </a:extLst>
          </p:cNvPr>
          <p:cNvPicPr>
            <a:picLocks noChangeAspect="1"/>
          </p:cNvPicPr>
          <p:nvPr/>
        </p:nvPicPr>
        <p:blipFill>
          <a:blip r:embed="rId2"/>
          <a:stretch>
            <a:fillRect/>
          </a:stretch>
        </p:blipFill>
        <p:spPr>
          <a:xfrm>
            <a:off x="12814110" y="7681162"/>
            <a:ext cx="1759193" cy="523948"/>
          </a:xfrm>
          <a:prstGeom prst="rect">
            <a:avLst/>
          </a:prstGeom>
        </p:spPr>
      </p:pic>
      <p:sp>
        <p:nvSpPr>
          <p:cNvPr id="3" name="Text 0">
            <a:extLst>
              <a:ext uri="{FF2B5EF4-FFF2-40B4-BE49-F238E27FC236}">
                <a16:creationId xmlns:a16="http://schemas.microsoft.com/office/drawing/2014/main" id="{B46D53E9-0A59-DFB4-5167-41355B4CCBBE}"/>
              </a:ext>
            </a:extLst>
          </p:cNvPr>
          <p:cNvSpPr/>
          <p:nvPr/>
        </p:nvSpPr>
        <p:spPr>
          <a:xfrm>
            <a:off x="1045629" y="756203"/>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Imputing for missing values:</a:t>
            </a:r>
            <a:endParaRPr lang="en-US" sz="4300" dirty="0"/>
          </a:p>
        </p:txBody>
      </p:sp>
      <p:sp>
        <p:nvSpPr>
          <p:cNvPr id="4" name="TextBox 3">
            <a:extLst>
              <a:ext uri="{FF2B5EF4-FFF2-40B4-BE49-F238E27FC236}">
                <a16:creationId xmlns:a16="http://schemas.microsoft.com/office/drawing/2014/main" id="{9454BA75-DF84-6CA8-B1B3-F7D651C8FA4C}"/>
              </a:ext>
            </a:extLst>
          </p:cNvPr>
          <p:cNvSpPr txBox="1"/>
          <p:nvPr/>
        </p:nvSpPr>
        <p:spPr>
          <a:xfrm>
            <a:off x="864037" y="2153653"/>
            <a:ext cx="13224942" cy="646331"/>
          </a:xfrm>
          <a:prstGeom prst="rect">
            <a:avLst/>
          </a:prstGeom>
          <a:noFill/>
        </p:spPr>
        <p:txBody>
          <a:bodyPr wrap="square" rtlCol="0">
            <a:spAutoFit/>
          </a:bodyPr>
          <a:lstStyle/>
          <a:p>
            <a:endParaRPr lang="en-US" dirty="0">
              <a:solidFill>
                <a:schemeClr val="bg1"/>
              </a:solidFill>
            </a:endParaRPr>
          </a:p>
          <a:p>
            <a:endParaRPr lang="en-IN" dirty="0">
              <a:solidFill>
                <a:schemeClr val="bg1"/>
              </a:solidFill>
            </a:endParaRPr>
          </a:p>
        </p:txBody>
      </p:sp>
      <p:sp>
        <p:nvSpPr>
          <p:cNvPr id="7" name="Rectangle 3">
            <a:extLst>
              <a:ext uri="{FF2B5EF4-FFF2-40B4-BE49-F238E27FC236}">
                <a16:creationId xmlns:a16="http://schemas.microsoft.com/office/drawing/2014/main" id="{CC78D900-B6D5-C44C-97CE-DA5E951E5F54}"/>
              </a:ext>
            </a:extLst>
          </p:cNvPr>
          <p:cNvSpPr>
            <a:spLocks noChangeArrowheads="1"/>
          </p:cNvSpPr>
          <p:nvPr/>
        </p:nvSpPr>
        <p:spPr bwMode="auto">
          <a:xfrm>
            <a:off x="1045629" y="1991140"/>
            <a:ext cx="1253914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Missing values in a dataset can hinder model training, so it is important to handle them appropriately.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We can use the </a:t>
            </a:r>
            <a:r>
              <a:rPr kumimoji="0" lang="en-US" altLang="en-US" sz="1800" b="0" i="0" u="none" strike="noStrike" cap="none" normalizeH="0" baseline="0" dirty="0" err="1">
                <a:ln>
                  <a:noFill/>
                </a:ln>
                <a:solidFill>
                  <a:schemeClr val="bg1"/>
                </a:solidFill>
                <a:effectLst/>
                <a:latin typeface="Arial" panose="020B0604020202020204" pitchFamily="34" charset="0"/>
              </a:rPr>
              <a:t>SimpleImputer</a:t>
            </a:r>
            <a:r>
              <a:rPr kumimoji="0" lang="en-US" altLang="en-US" sz="1800" b="0" i="0" u="none" strike="noStrike" cap="none" normalizeH="0" baseline="0" dirty="0">
                <a:ln>
                  <a:noFill/>
                </a:ln>
                <a:solidFill>
                  <a:schemeClr val="bg1"/>
                </a:solidFill>
                <a:effectLst/>
                <a:latin typeface="Arial" panose="020B0604020202020204" pitchFamily="34" charset="0"/>
              </a:rPr>
              <a:t> class from the scikit-learn library to fill in missing values.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By creating an instance of </a:t>
            </a:r>
            <a:r>
              <a:rPr kumimoji="0" lang="en-US" altLang="en-US" sz="1800" b="0" i="0" u="none" strike="noStrike" cap="none" normalizeH="0" baseline="0" dirty="0" err="1">
                <a:ln>
                  <a:noFill/>
                </a:ln>
                <a:solidFill>
                  <a:schemeClr val="bg1"/>
                </a:solidFill>
                <a:effectLst/>
                <a:latin typeface="Arial" panose="020B0604020202020204" pitchFamily="34" charset="0"/>
              </a:rPr>
              <a:t>SimpleImputer</a:t>
            </a:r>
            <a:r>
              <a:rPr kumimoji="0" lang="en-US" altLang="en-US" sz="1800" b="0" i="0" u="none" strike="noStrike" cap="none" normalizeH="0" baseline="0" dirty="0">
                <a:ln>
                  <a:noFill/>
                </a:ln>
                <a:solidFill>
                  <a:schemeClr val="bg1"/>
                </a:solidFill>
                <a:effectLst/>
                <a:latin typeface="Arial" panose="020B0604020202020204" pitchFamily="34" charset="0"/>
              </a:rPr>
              <a:t> and specifying the </a:t>
            </a:r>
            <a:r>
              <a:rPr kumimoji="0" lang="en-US" altLang="en-US" sz="1800" b="0" i="0" u="none" strike="noStrike" cap="none" normalizeH="0" baseline="0" dirty="0" err="1">
                <a:ln>
                  <a:noFill/>
                </a:ln>
                <a:solidFill>
                  <a:schemeClr val="bg1"/>
                </a:solidFill>
                <a:effectLst/>
                <a:latin typeface="Arial" panose="020B0604020202020204" pitchFamily="34" charset="0"/>
              </a:rPr>
              <a:t>missing_values</a:t>
            </a:r>
            <a:r>
              <a:rPr kumimoji="0" lang="en-US" altLang="en-US" sz="1800" b="0" i="0" u="none" strike="noStrike" cap="none" normalizeH="0" baseline="0" dirty="0">
                <a:ln>
                  <a:noFill/>
                </a:ln>
                <a:solidFill>
                  <a:schemeClr val="bg1"/>
                </a:solidFill>
                <a:effectLst/>
                <a:latin typeface="Arial" panose="020B0604020202020204" pitchFamily="34" charset="0"/>
              </a:rPr>
              <a:t> and strategy parameters, we can replace missing entries using methods such as 'mean', 'median', or other strategies.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58482E0-B2DC-C6A2-1406-63A574A255D4}"/>
              </a:ext>
            </a:extLst>
          </p:cNvPr>
          <p:cNvPicPr>
            <a:picLocks noChangeAspect="1"/>
          </p:cNvPicPr>
          <p:nvPr/>
        </p:nvPicPr>
        <p:blipFill>
          <a:blip r:embed="rId3"/>
          <a:stretch>
            <a:fillRect/>
          </a:stretch>
        </p:blipFill>
        <p:spPr>
          <a:xfrm>
            <a:off x="1177040" y="4227497"/>
            <a:ext cx="2857500" cy="2771775"/>
          </a:xfrm>
          <a:prstGeom prst="rect">
            <a:avLst/>
          </a:prstGeom>
        </p:spPr>
      </p:pic>
      <p:sp>
        <p:nvSpPr>
          <p:cNvPr id="8" name="TextBox 7">
            <a:extLst>
              <a:ext uri="{FF2B5EF4-FFF2-40B4-BE49-F238E27FC236}">
                <a16:creationId xmlns:a16="http://schemas.microsoft.com/office/drawing/2014/main" id="{6ED7CA9C-470D-BC43-08E4-3D9B29B0611F}"/>
              </a:ext>
            </a:extLst>
          </p:cNvPr>
          <p:cNvSpPr txBox="1"/>
          <p:nvPr/>
        </p:nvSpPr>
        <p:spPr>
          <a:xfrm>
            <a:off x="4227485" y="6157200"/>
            <a:ext cx="4068222" cy="923330"/>
          </a:xfrm>
          <a:prstGeom prst="rect">
            <a:avLst/>
          </a:prstGeom>
          <a:noFill/>
        </p:spPr>
        <p:txBody>
          <a:bodyPr wrap="square" rtlCol="0">
            <a:spAutoFit/>
          </a:bodyPr>
          <a:lstStyle/>
          <a:p>
            <a:pPr algn="just"/>
            <a:r>
              <a:rPr lang="en-US" dirty="0">
                <a:solidFill>
                  <a:schemeClr val="bg1"/>
                </a:solidFill>
              </a:rPr>
              <a:t>Here simple imputer can be used to replace the </a:t>
            </a:r>
            <a:r>
              <a:rPr lang="en-US" dirty="0" err="1">
                <a:solidFill>
                  <a:schemeClr val="bg1"/>
                </a:solidFill>
              </a:rPr>
              <a:t>NaN</a:t>
            </a:r>
            <a:r>
              <a:rPr lang="en-US" dirty="0">
                <a:solidFill>
                  <a:schemeClr val="bg1"/>
                </a:solidFill>
              </a:rPr>
              <a:t> values with </a:t>
            </a:r>
            <a:r>
              <a:rPr lang="en-US" dirty="0" err="1">
                <a:solidFill>
                  <a:schemeClr val="bg1"/>
                </a:solidFill>
              </a:rPr>
              <a:t>mean,median</a:t>
            </a:r>
            <a:r>
              <a:rPr lang="en-US" dirty="0">
                <a:solidFill>
                  <a:schemeClr val="bg1"/>
                </a:solidFill>
              </a:rPr>
              <a:t> or any other strategy</a:t>
            </a:r>
            <a:endParaRPr lang="en-IN" dirty="0">
              <a:solidFill>
                <a:schemeClr val="bg1"/>
              </a:solidFill>
            </a:endParaRPr>
          </a:p>
        </p:txBody>
      </p:sp>
    </p:spTree>
    <p:extLst>
      <p:ext uri="{BB962C8B-B14F-4D97-AF65-F5344CB8AC3E}">
        <p14:creationId xmlns:p14="http://schemas.microsoft.com/office/powerpoint/2010/main" val="24152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D1B139E-B478-A2DF-93B5-BE2EC537A564}"/>
              </a:ext>
            </a:extLst>
          </p:cNvPr>
          <p:cNvSpPr/>
          <p:nvPr/>
        </p:nvSpPr>
        <p:spPr>
          <a:xfrm>
            <a:off x="1045629" y="756203"/>
            <a:ext cx="957607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Feature Scaling for </a:t>
            </a:r>
            <a:r>
              <a:rPr lang="en-US" sz="4300" dirty="0" err="1">
                <a:solidFill>
                  <a:srgbClr val="C6BFEE"/>
                </a:solidFill>
                <a:latin typeface="Prompt Medium" pitchFamily="34" charset="0"/>
                <a:cs typeface="Prompt Medium" pitchFamily="34" charset="-120"/>
              </a:rPr>
              <a:t>Linear,Polynomial</a:t>
            </a:r>
            <a:r>
              <a:rPr lang="en-US" sz="4300" dirty="0">
                <a:solidFill>
                  <a:srgbClr val="C6BFEE"/>
                </a:solidFill>
                <a:latin typeface="Prompt Medium" pitchFamily="34" charset="0"/>
                <a:cs typeface="Prompt Medium" pitchFamily="34" charset="-120"/>
              </a:rPr>
              <a:t> and SVR:</a:t>
            </a:r>
          </a:p>
          <a:p>
            <a:pPr marL="0" indent="0" algn="l">
              <a:lnSpc>
                <a:spcPts val="5400"/>
              </a:lnSpc>
              <a:buNone/>
            </a:pP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pic>
        <p:nvPicPr>
          <p:cNvPr id="3" name="Picture 2">
            <a:extLst>
              <a:ext uri="{FF2B5EF4-FFF2-40B4-BE49-F238E27FC236}">
                <a16:creationId xmlns:a16="http://schemas.microsoft.com/office/drawing/2014/main" id="{FFFEABEE-4A8A-4F20-E9A0-3CE87910E729}"/>
              </a:ext>
            </a:extLst>
          </p:cNvPr>
          <p:cNvPicPr>
            <a:picLocks noChangeAspect="1"/>
          </p:cNvPicPr>
          <p:nvPr/>
        </p:nvPicPr>
        <p:blipFill>
          <a:blip r:embed="rId2"/>
          <a:stretch>
            <a:fillRect/>
          </a:stretch>
        </p:blipFill>
        <p:spPr>
          <a:xfrm>
            <a:off x="12814110" y="7681162"/>
            <a:ext cx="1759193" cy="523948"/>
          </a:xfrm>
          <a:prstGeom prst="rect">
            <a:avLst/>
          </a:prstGeom>
        </p:spPr>
      </p:pic>
      <p:sp>
        <p:nvSpPr>
          <p:cNvPr id="5" name="TextBox 4">
            <a:extLst>
              <a:ext uri="{FF2B5EF4-FFF2-40B4-BE49-F238E27FC236}">
                <a16:creationId xmlns:a16="http://schemas.microsoft.com/office/drawing/2014/main" id="{0DEAA0DF-8888-033E-D7DC-60B35DBC46AE}"/>
              </a:ext>
            </a:extLst>
          </p:cNvPr>
          <p:cNvSpPr txBox="1"/>
          <p:nvPr/>
        </p:nvSpPr>
        <p:spPr>
          <a:xfrm>
            <a:off x="1359568" y="2346158"/>
            <a:ext cx="11754853" cy="5355312"/>
          </a:xfrm>
          <a:prstGeom prst="rect">
            <a:avLst/>
          </a:prstGeom>
          <a:noFill/>
        </p:spPr>
        <p:txBody>
          <a:bodyPr wrap="square" rtlCol="0">
            <a:spAutoFit/>
          </a:bodyPr>
          <a:lstStyle/>
          <a:p>
            <a:r>
              <a:rPr lang="en-US" dirty="0">
                <a:solidFill>
                  <a:schemeClr val="bg1"/>
                </a:solidFill>
              </a:rPr>
              <a:t>Feature Scaling with </a:t>
            </a:r>
            <a:r>
              <a:rPr lang="en-US" dirty="0" err="1">
                <a:solidFill>
                  <a:schemeClr val="bg1"/>
                </a:solidFill>
              </a:rPr>
              <a:t>StandardScaler</a:t>
            </a:r>
            <a:r>
              <a:rPr lang="en-US" dirty="0">
                <a:solidFill>
                  <a:schemeClr val="bg1"/>
                </a:solidFill>
              </a:rPr>
              <a:t>:</a:t>
            </a:r>
          </a:p>
          <a:p>
            <a:r>
              <a:rPr lang="en-US" dirty="0">
                <a:solidFill>
                  <a:schemeClr val="bg1"/>
                </a:solidFill>
              </a:rPr>
              <a:t>Many ML models (like </a:t>
            </a:r>
            <a:r>
              <a:rPr lang="en-US" dirty="0" err="1">
                <a:solidFill>
                  <a:schemeClr val="bg1"/>
                </a:solidFill>
              </a:rPr>
              <a:t>SVR,Linear,polynomial</a:t>
            </a:r>
            <a:r>
              <a:rPr lang="en-US" dirty="0">
                <a:solidFill>
                  <a:schemeClr val="bg1"/>
                </a:solidFill>
              </a:rPr>
              <a:t> regression) are sensitive to the scale of input </a:t>
            </a:r>
            <a:r>
              <a:rPr lang="en-US" dirty="0" err="1">
                <a:solidFill>
                  <a:schemeClr val="bg1"/>
                </a:solidFill>
              </a:rPr>
              <a:t>features.If</a:t>
            </a:r>
            <a:r>
              <a:rPr lang="en-US" dirty="0">
                <a:solidFill>
                  <a:schemeClr val="bg1"/>
                </a:solidFill>
              </a:rPr>
              <a:t> one feature ranges from 0–1 and another from 0–1000, models may misinterpret importance.</a:t>
            </a:r>
          </a:p>
          <a:p>
            <a:endParaRPr lang="en-US" b="1" dirty="0">
              <a:solidFill>
                <a:schemeClr val="bg1"/>
              </a:solidFill>
            </a:endParaRPr>
          </a:p>
          <a:p>
            <a:r>
              <a:rPr lang="en-US" b="1" dirty="0">
                <a:solidFill>
                  <a:schemeClr val="bg1"/>
                </a:solidFill>
              </a:rPr>
              <a:t>What is </a:t>
            </a:r>
            <a:r>
              <a:rPr lang="en-US" b="1" dirty="0" err="1">
                <a:solidFill>
                  <a:schemeClr val="bg1"/>
                </a:solidFill>
              </a:rPr>
              <a:t>StandardScaler</a:t>
            </a:r>
            <a:r>
              <a:rPr lang="en-US" b="1" dirty="0">
                <a:solidFill>
                  <a:schemeClr val="bg1"/>
                </a:solidFill>
              </a:rPr>
              <a:t>?</a:t>
            </a:r>
          </a:p>
          <a:p>
            <a:r>
              <a:rPr lang="en-US" dirty="0">
                <a:solidFill>
                  <a:schemeClr val="bg1"/>
                </a:solidFill>
              </a:rPr>
              <a:t>A preprocessing tool from </a:t>
            </a:r>
            <a:r>
              <a:rPr lang="en-US" dirty="0" err="1">
                <a:solidFill>
                  <a:schemeClr val="bg1"/>
                </a:solidFill>
              </a:rPr>
              <a:t>sklearn.preprocessing</a:t>
            </a:r>
            <a:r>
              <a:rPr lang="en-US" dirty="0">
                <a:solidFill>
                  <a:schemeClr val="bg1"/>
                </a:solidFill>
              </a:rPr>
              <a:t> Transforms features to have: </a:t>
            </a:r>
          </a:p>
          <a:p>
            <a:r>
              <a:rPr lang="en-US" dirty="0">
                <a:solidFill>
                  <a:schemeClr val="bg1"/>
                </a:solidFill>
              </a:rPr>
              <a:t>Mean = 0</a:t>
            </a:r>
          </a:p>
          <a:p>
            <a:r>
              <a:rPr lang="en-US" dirty="0">
                <a:solidFill>
                  <a:schemeClr val="bg1"/>
                </a:solidFill>
              </a:rPr>
              <a:t>Standard Deviation = 1</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Where:</a:t>
            </a:r>
          </a:p>
          <a:p>
            <a:r>
              <a:rPr lang="en-US" dirty="0">
                <a:solidFill>
                  <a:schemeClr val="bg1"/>
                </a:solidFill>
              </a:rPr>
              <a:t>𝜇 = feature mean</a:t>
            </a:r>
          </a:p>
          <a:p>
            <a:r>
              <a:rPr lang="en-US" dirty="0">
                <a:solidFill>
                  <a:schemeClr val="bg1"/>
                </a:solidFill>
              </a:rPr>
              <a:t>σ = feature standard deviation</a:t>
            </a:r>
          </a:p>
          <a:p>
            <a:r>
              <a:rPr lang="en-US" dirty="0">
                <a:solidFill>
                  <a:schemeClr val="bg1"/>
                </a:solidFill>
              </a:rPr>
              <a:t>X= the predictor variable(s)</a:t>
            </a:r>
          </a:p>
          <a:p>
            <a:endParaRPr lang="en-IN" dirty="0">
              <a:solidFill>
                <a:schemeClr val="bg1"/>
              </a:solidFill>
            </a:endParaRPr>
          </a:p>
        </p:txBody>
      </p:sp>
      <p:pic>
        <p:nvPicPr>
          <p:cNvPr id="9" name="Picture 8">
            <a:extLst>
              <a:ext uri="{FF2B5EF4-FFF2-40B4-BE49-F238E27FC236}">
                <a16:creationId xmlns:a16="http://schemas.microsoft.com/office/drawing/2014/main" id="{4D93FD12-07F7-1D71-7DE7-24CCD89287EF}"/>
              </a:ext>
            </a:extLst>
          </p:cNvPr>
          <p:cNvPicPr>
            <a:picLocks noChangeAspect="1"/>
          </p:cNvPicPr>
          <p:nvPr/>
        </p:nvPicPr>
        <p:blipFill>
          <a:blip r:embed="rId3"/>
          <a:stretch>
            <a:fillRect/>
          </a:stretch>
        </p:blipFill>
        <p:spPr>
          <a:xfrm>
            <a:off x="5622330" y="4643511"/>
            <a:ext cx="2543530" cy="1057423"/>
          </a:xfrm>
          <a:prstGeom prst="rect">
            <a:avLst/>
          </a:prstGeom>
        </p:spPr>
      </p:pic>
    </p:spTree>
    <p:extLst>
      <p:ext uri="{BB962C8B-B14F-4D97-AF65-F5344CB8AC3E}">
        <p14:creationId xmlns:p14="http://schemas.microsoft.com/office/powerpoint/2010/main" val="3267785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17CBAE-B0A9-CB9A-20D2-5F6CE3C76095}"/>
              </a:ext>
            </a:extLst>
          </p:cNvPr>
          <p:cNvPicPr>
            <a:picLocks noChangeAspect="1"/>
          </p:cNvPicPr>
          <p:nvPr/>
        </p:nvPicPr>
        <p:blipFill>
          <a:blip r:embed="rId2"/>
          <a:stretch>
            <a:fillRect/>
          </a:stretch>
        </p:blipFill>
        <p:spPr>
          <a:xfrm>
            <a:off x="12814110" y="7681162"/>
            <a:ext cx="1759193" cy="523948"/>
          </a:xfrm>
          <a:prstGeom prst="rect">
            <a:avLst/>
          </a:prstGeom>
        </p:spPr>
      </p:pic>
      <p:sp>
        <p:nvSpPr>
          <p:cNvPr id="3" name="Text 0">
            <a:extLst>
              <a:ext uri="{FF2B5EF4-FFF2-40B4-BE49-F238E27FC236}">
                <a16:creationId xmlns:a16="http://schemas.microsoft.com/office/drawing/2014/main" id="{3B7BA928-9293-BEE5-866E-4ECD072B5B86}"/>
              </a:ext>
            </a:extLst>
          </p:cNvPr>
          <p:cNvSpPr/>
          <p:nvPr/>
        </p:nvSpPr>
        <p:spPr>
          <a:xfrm>
            <a:off x="1045629" y="756203"/>
            <a:ext cx="12625766"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cs typeface="Prompt Medium" pitchFamily="34" charset="-120"/>
              </a:rPr>
              <a:t>Why </a:t>
            </a:r>
            <a:r>
              <a:rPr lang="en-US" sz="4300" dirty="0" err="1">
                <a:solidFill>
                  <a:srgbClr val="C6BFEE"/>
                </a:solidFill>
                <a:latin typeface="Prompt Medium" pitchFamily="34" charset="0"/>
                <a:cs typeface="Prompt Medium" pitchFamily="34" charset="-120"/>
              </a:rPr>
              <a:t>StandardScalar</a:t>
            </a:r>
            <a:r>
              <a:rPr lang="en-US" sz="4300" dirty="0">
                <a:solidFill>
                  <a:srgbClr val="C6BFEE"/>
                </a:solidFill>
                <a:latin typeface="Prompt Medium" pitchFamily="34" charset="0"/>
                <a:cs typeface="Prompt Medium" pitchFamily="34" charset="-120"/>
              </a:rPr>
              <a:t> and not </a:t>
            </a:r>
            <a:r>
              <a:rPr lang="en-US" sz="4300" dirty="0" err="1">
                <a:solidFill>
                  <a:srgbClr val="C6BFEE"/>
                </a:solidFill>
                <a:latin typeface="Prompt Medium" pitchFamily="34" charset="0"/>
                <a:cs typeface="Prompt Medium" pitchFamily="34" charset="-120"/>
              </a:rPr>
              <a:t>minmaxScaler</a:t>
            </a:r>
            <a:endParaRPr lang="en-US" sz="4300" dirty="0">
              <a:solidFill>
                <a:srgbClr val="C6BFEE"/>
              </a:solidFill>
              <a:latin typeface="Prompt Medium" pitchFamily="34" charset="0"/>
              <a:cs typeface="Prompt Medium" pitchFamily="34" charset="-120"/>
            </a:endParaRPr>
          </a:p>
          <a:p>
            <a:pPr marL="0" indent="0" algn="l">
              <a:lnSpc>
                <a:spcPts val="5400"/>
              </a:lnSpc>
              <a:buNone/>
            </a:pPr>
            <a:r>
              <a:rPr lang="en-US" sz="4300" dirty="0">
                <a:solidFill>
                  <a:srgbClr val="C6BFEE"/>
                </a:solidFill>
                <a:latin typeface="Prompt Medium" pitchFamily="34" charset="0"/>
                <a:cs typeface="Prompt Medium" pitchFamily="34" charset="-120"/>
              </a:rPr>
              <a:t> </a:t>
            </a:r>
            <a:endParaRPr lang="en-US" sz="4300" dirty="0"/>
          </a:p>
        </p:txBody>
      </p:sp>
      <p:sp>
        <p:nvSpPr>
          <p:cNvPr id="4" name="TextBox 3">
            <a:extLst>
              <a:ext uri="{FF2B5EF4-FFF2-40B4-BE49-F238E27FC236}">
                <a16:creationId xmlns:a16="http://schemas.microsoft.com/office/drawing/2014/main" id="{C0F4D17D-A5BE-B29A-49A7-5FB1189A88C8}"/>
              </a:ext>
            </a:extLst>
          </p:cNvPr>
          <p:cNvSpPr txBox="1"/>
          <p:nvPr/>
        </p:nvSpPr>
        <p:spPr>
          <a:xfrm>
            <a:off x="1045628" y="2312411"/>
            <a:ext cx="11945543" cy="5355312"/>
          </a:xfrm>
          <a:prstGeom prst="rect">
            <a:avLst/>
          </a:prstGeom>
          <a:noFill/>
        </p:spPr>
        <p:txBody>
          <a:bodyPr wrap="square" rtlCol="0">
            <a:spAutoFit/>
          </a:bodyPr>
          <a:lstStyle/>
          <a:p>
            <a:r>
              <a:rPr lang="en-US" dirty="0">
                <a:solidFill>
                  <a:schemeClr val="bg1"/>
                </a:solidFill>
              </a:rPr>
              <a:t>PCA works by computing the covariance matrix of your features and finding directions of maximum variance (principal components).</a:t>
            </a:r>
          </a:p>
          <a:p>
            <a:r>
              <a:rPr lang="en-US" dirty="0">
                <a:solidFill>
                  <a:schemeClr val="bg1"/>
                </a:solidFill>
              </a:rPr>
              <a:t>But variance is sensitive to scale — features with larger ranges will dominate.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centers each feature to have mean = 0.</a:t>
            </a:r>
          </a:p>
          <a:p>
            <a:pPr marL="285750" indent="-285750">
              <a:buFont typeface="Arial" panose="020B0604020202020204" pitchFamily="34" charset="0"/>
              <a:buChar char="•"/>
            </a:pPr>
            <a:r>
              <a:rPr lang="en-US" dirty="0">
                <a:solidFill>
                  <a:schemeClr val="bg1"/>
                </a:solidFill>
              </a:rPr>
              <a:t>It scales features to have variance = 1.</a:t>
            </a:r>
          </a:p>
          <a:p>
            <a:pPr marL="285750" indent="-285750">
              <a:buFont typeface="Arial" panose="020B0604020202020204" pitchFamily="34" charset="0"/>
              <a:buChar char="•"/>
            </a:pPr>
            <a:r>
              <a:rPr lang="en-US" dirty="0">
                <a:solidFill>
                  <a:schemeClr val="bg1"/>
                </a:solidFill>
              </a:rPr>
              <a:t>This ensures all features contribute equally to the PCA computation.</a:t>
            </a:r>
          </a:p>
          <a:p>
            <a:pPr marL="285750" indent="-285750">
              <a:buFont typeface="Arial" panose="020B0604020202020204" pitchFamily="34" charset="0"/>
              <a:buChar char="•"/>
            </a:pPr>
            <a:endParaRPr lang="en-US" dirty="0">
              <a:solidFill>
                <a:schemeClr val="bg1"/>
              </a:solidFill>
            </a:endParaRPr>
          </a:p>
          <a:p>
            <a:r>
              <a:rPr lang="en-US" b="1" dirty="0">
                <a:solidFill>
                  <a:schemeClr val="bg1"/>
                </a:solidFill>
              </a:rPr>
              <a:t>Why Not Normalization?</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does not center the data (mean ≠ 0), which breaks PCA’s math.</a:t>
            </a:r>
          </a:p>
          <a:p>
            <a:pPr marL="285750" indent="-285750">
              <a:buFont typeface="Arial" panose="020B0604020202020204" pitchFamily="34" charset="0"/>
              <a:buChar char="•"/>
            </a:pPr>
            <a:r>
              <a:rPr lang="en-US" dirty="0">
                <a:solidFill>
                  <a:schemeClr val="bg1"/>
                </a:solidFill>
              </a:rPr>
              <a:t>The shape of the data cloud becomes skewed.</a:t>
            </a:r>
          </a:p>
          <a:p>
            <a:pPr marL="285750" indent="-285750">
              <a:buFont typeface="Arial" panose="020B0604020202020204" pitchFamily="34" charset="0"/>
              <a:buChar char="•"/>
            </a:pPr>
            <a:r>
              <a:rPr lang="en-US" dirty="0">
                <a:solidFill>
                  <a:schemeClr val="bg1"/>
                </a:solidFill>
              </a:rPr>
              <a:t> might emphasize the wrong directions of variance.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Without scaling, PCA will mostly align with the high-range feature.</a:t>
            </a:r>
          </a:p>
          <a:p>
            <a:pPr marL="285750" indent="-285750">
              <a:buFont typeface="Arial" panose="020B0604020202020204" pitchFamily="34" charset="0"/>
              <a:buChar char="•"/>
            </a:pPr>
            <a:r>
              <a:rPr lang="en-US" dirty="0">
                <a:solidFill>
                  <a:schemeClr val="bg1"/>
                </a:solidFill>
              </a:rPr>
              <a:t>With </a:t>
            </a:r>
            <a:r>
              <a:rPr lang="en-US" b="1" dirty="0" err="1">
                <a:solidFill>
                  <a:schemeClr val="bg1"/>
                </a:solidFill>
              </a:rPr>
              <a:t>MinMaxScaler</a:t>
            </a:r>
            <a:r>
              <a:rPr lang="en-US" dirty="0">
                <a:solidFill>
                  <a:schemeClr val="bg1"/>
                </a:solidFill>
              </a:rPr>
              <a:t>, their ranges match, but their variances still differ.</a:t>
            </a:r>
          </a:p>
          <a:p>
            <a:pPr marL="285750" indent="-285750">
              <a:buFont typeface="Arial" panose="020B0604020202020204" pitchFamily="34" charset="0"/>
              <a:buChar char="•"/>
            </a:pPr>
            <a:r>
              <a:rPr lang="en-US" dirty="0">
                <a:solidFill>
                  <a:schemeClr val="bg1"/>
                </a:solidFill>
              </a:rPr>
              <a:t>With </a:t>
            </a:r>
            <a:r>
              <a:rPr lang="en-US" b="1" dirty="0" err="1">
                <a:solidFill>
                  <a:schemeClr val="bg1"/>
                </a:solidFill>
              </a:rPr>
              <a:t>StandardScaler</a:t>
            </a:r>
            <a:r>
              <a:rPr lang="en-US" dirty="0">
                <a:solidFill>
                  <a:schemeClr val="bg1"/>
                </a:solidFill>
              </a:rPr>
              <a:t>, their variance is made equal, giving a fair PCA.</a:t>
            </a:r>
          </a:p>
          <a:p>
            <a:endParaRPr lang="en-IN" dirty="0">
              <a:solidFill>
                <a:schemeClr val="bg1"/>
              </a:solidFill>
            </a:endParaRPr>
          </a:p>
          <a:p>
            <a:r>
              <a:rPr lang="en-IN" dirty="0">
                <a:solidFill>
                  <a:schemeClr val="bg1"/>
                </a:solidFill>
              </a:rPr>
              <a:t>Therefore for PCA it is always better to use </a:t>
            </a:r>
            <a:r>
              <a:rPr lang="en-IN" dirty="0" err="1">
                <a:solidFill>
                  <a:schemeClr val="bg1"/>
                </a:solidFill>
              </a:rPr>
              <a:t>StandardScalar</a:t>
            </a:r>
            <a:endParaRPr lang="en-IN" dirty="0">
              <a:solidFill>
                <a:schemeClr val="bg1"/>
              </a:solidFill>
            </a:endParaRPr>
          </a:p>
        </p:txBody>
      </p:sp>
    </p:spTree>
    <p:extLst>
      <p:ext uri="{BB962C8B-B14F-4D97-AF65-F5344CB8AC3E}">
        <p14:creationId xmlns:p14="http://schemas.microsoft.com/office/powerpoint/2010/main" val="4254766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2351</TotalTime>
  <Words>4580</Words>
  <Application>Microsoft Office PowerPoint</Application>
  <PresentationFormat>Custom</PresentationFormat>
  <Paragraphs>616</Paragraphs>
  <Slides>51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Prompt Medium</vt:lpstr>
      <vt:lpstr>Mukta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shreya j</cp:lastModifiedBy>
  <cp:revision>24</cp:revision>
  <cp:lastPrinted>2025-07-28T05:59:56Z</cp:lastPrinted>
  <dcterms:created xsi:type="dcterms:W3CDTF">2025-07-27T13:28:01Z</dcterms:created>
  <dcterms:modified xsi:type="dcterms:W3CDTF">2025-08-07T05:34:10Z</dcterms:modified>
</cp:coreProperties>
</file>